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42"/>
  </p:notesMasterIdLst>
  <p:handoutMasterIdLst>
    <p:handoutMasterId r:id="rId43"/>
  </p:handoutMasterIdLst>
  <p:sldIdLst>
    <p:sldId id="291" r:id="rId2"/>
    <p:sldId id="442" r:id="rId3"/>
    <p:sldId id="443" r:id="rId4"/>
    <p:sldId id="413" r:id="rId5"/>
    <p:sldId id="446" r:id="rId6"/>
    <p:sldId id="374" r:id="rId7"/>
    <p:sldId id="404" r:id="rId8"/>
    <p:sldId id="463" r:id="rId9"/>
    <p:sldId id="434" r:id="rId10"/>
    <p:sldId id="459" r:id="rId11"/>
    <p:sldId id="437" r:id="rId12"/>
    <p:sldId id="460" r:id="rId13"/>
    <p:sldId id="435" r:id="rId14"/>
    <p:sldId id="464" r:id="rId15"/>
    <p:sldId id="445" r:id="rId16"/>
    <p:sldId id="436" r:id="rId17"/>
    <p:sldId id="425" r:id="rId18"/>
    <p:sldId id="426" r:id="rId19"/>
    <p:sldId id="447" r:id="rId20"/>
    <p:sldId id="438" r:id="rId21"/>
    <p:sldId id="440" r:id="rId22"/>
    <p:sldId id="439" r:id="rId23"/>
    <p:sldId id="448" r:id="rId24"/>
    <p:sldId id="449" r:id="rId25"/>
    <p:sldId id="444" r:id="rId26"/>
    <p:sldId id="465" r:id="rId27"/>
    <p:sldId id="441" r:id="rId28"/>
    <p:sldId id="450" r:id="rId29"/>
    <p:sldId id="458" r:id="rId30"/>
    <p:sldId id="453" r:id="rId31"/>
    <p:sldId id="380" r:id="rId32"/>
    <p:sldId id="401" r:id="rId33"/>
    <p:sldId id="382" r:id="rId34"/>
    <p:sldId id="381" r:id="rId35"/>
    <p:sldId id="454" r:id="rId36"/>
    <p:sldId id="455" r:id="rId37"/>
    <p:sldId id="456" r:id="rId38"/>
    <p:sldId id="457" r:id="rId39"/>
    <p:sldId id="461" r:id="rId40"/>
    <p:sldId id="462" r:id="rId4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791" autoAdjust="0"/>
    <p:restoredTop sz="94643" autoAdjust="0"/>
  </p:normalViewPr>
  <p:slideViewPr>
    <p:cSldViewPr>
      <p:cViewPr varScale="1">
        <p:scale>
          <a:sx n="120" d="100"/>
          <a:sy n="120" d="100"/>
        </p:scale>
        <p:origin x="102" y="22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3038145" cy="464205"/>
          </a:xfrm>
          <a:prstGeom prst="rect">
            <a:avLst/>
          </a:prstGeom>
        </p:spPr>
        <p:txBody>
          <a:bodyPr vert="horz" lIns="88128" tIns="44065" rIns="88128" bIns="44065" rtlCol="0"/>
          <a:lstStyle>
            <a:lvl1pPr algn="l">
              <a:defRPr sz="1200"/>
            </a:lvl1pPr>
          </a:lstStyle>
          <a:p>
            <a:endParaRPr lang="en-US" dirty="0"/>
          </a:p>
        </p:txBody>
      </p:sp>
      <p:sp>
        <p:nvSpPr>
          <p:cNvPr id="3" name="Date Placeholder 2"/>
          <p:cNvSpPr>
            <a:spLocks noGrp="1"/>
          </p:cNvSpPr>
          <p:nvPr>
            <p:ph type="dt" sz="quarter" idx="1"/>
          </p:nvPr>
        </p:nvSpPr>
        <p:spPr>
          <a:xfrm>
            <a:off x="3970735" y="3"/>
            <a:ext cx="3038145" cy="464205"/>
          </a:xfrm>
          <a:prstGeom prst="rect">
            <a:avLst/>
          </a:prstGeom>
        </p:spPr>
        <p:txBody>
          <a:bodyPr vert="horz" lIns="88128" tIns="44065" rIns="88128" bIns="44065" rtlCol="0"/>
          <a:lstStyle>
            <a:lvl1pPr algn="r">
              <a:defRPr sz="1200"/>
            </a:lvl1pPr>
          </a:lstStyle>
          <a:p>
            <a:fld id="{526A4770-158F-4A58-8A76-EB9D72D79B99}" type="datetimeFigureOut">
              <a:rPr lang="en-US" smtClean="0"/>
              <a:t>6/25/2015</a:t>
            </a:fld>
            <a:endParaRPr lang="en-US" dirty="0"/>
          </a:p>
        </p:txBody>
      </p:sp>
      <p:sp>
        <p:nvSpPr>
          <p:cNvPr id="4" name="Footer Placeholder 3"/>
          <p:cNvSpPr>
            <a:spLocks noGrp="1"/>
          </p:cNvSpPr>
          <p:nvPr>
            <p:ph type="ftr" sz="quarter" idx="2"/>
          </p:nvPr>
        </p:nvSpPr>
        <p:spPr>
          <a:xfrm>
            <a:off x="2" y="8830661"/>
            <a:ext cx="3038145" cy="464205"/>
          </a:xfrm>
          <a:prstGeom prst="rect">
            <a:avLst/>
          </a:prstGeom>
        </p:spPr>
        <p:txBody>
          <a:bodyPr vert="horz" lIns="88128" tIns="44065" rIns="88128" bIns="4406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735" y="8830661"/>
            <a:ext cx="3038145" cy="464205"/>
          </a:xfrm>
          <a:prstGeom prst="rect">
            <a:avLst/>
          </a:prstGeom>
        </p:spPr>
        <p:txBody>
          <a:bodyPr vert="horz" lIns="88128" tIns="44065" rIns="88128" bIns="44065" rtlCol="0" anchor="b"/>
          <a:lstStyle>
            <a:lvl1pPr algn="r">
              <a:defRPr sz="1200"/>
            </a:lvl1pPr>
          </a:lstStyle>
          <a:p>
            <a:fld id="{01307D28-F34A-41CA-A658-8635A77F3119}" type="slidenum">
              <a:rPr lang="en-US" smtClean="0"/>
              <a:t>‹#›</a:t>
            </a:fld>
            <a:endParaRPr lang="en-US" dirty="0"/>
          </a:p>
        </p:txBody>
      </p:sp>
    </p:spTree>
    <p:extLst>
      <p:ext uri="{BB962C8B-B14F-4D97-AF65-F5344CB8AC3E}">
        <p14:creationId xmlns:p14="http://schemas.microsoft.com/office/powerpoint/2010/main" val="40601480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3038145" cy="464205"/>
          </a:xfrm>
          <a:prstGeom prst="rect">
            <a:avLst/>
          </a:prstGeom>
        </p:spPr>
        <p:txBody>
          <a:bodyPr vert="horz" lIns="88128" tIns="44065" rIns="88128" bIns="44065" rtlCol="0"/>
          <a:lstStyle>
            <a:lvl1pPr algn="l">
              <a:defRPr sz="1200"/>
            </a:lvl1pPr>
          </a:lstStyle>
          <a:p>
            <a:endParaRPr lang="en-US" dirty="0"/>
          </a:p>
        </p:txBody>
      </p:sp>
      <p:sp>
        <p:nvSpPr>
          <p:cNvPr id="3" name="Date Placeholder 2"/>
          <p:cNvSpPr>
            <a:spLocks noGrp="1"/>
          </p:cNvSpPr>
          <p:nvPr>
            <p:ph type="dt" idx="1"/>
          </p:nvPr>
        </p:nvSpPr>
        <p:spPr>
          <a:xfrm>
            <a:off x="3970735" y="3"/>
            <a:ext cx="3038145" cy="464205"/>
          </a:xfrm>
          <a:prstGeom prst="rect">
            <a:avLst/>
          </a:prstGeom>
        </p:spPr>
        <p:txBody>
          <a:bodyPr vert="horz" lIns="88128" tIns="44065" rIns="88128" bIns="44065" rtlCol="0"/>
          <a:lstStyle>
            <a:lvl1pPr algn="r">
              <a:defRPr sz="1200"/>
            </a:lvl1pPr>
          </a:lstStyle>
          <a:p>
            <a:fld id="{5375934A-BDE4-40DF-B755-1BFA7575B84C}" type="datetimeFigureOut">
              <a:rPr lang="en-US" smtClean="0"/>
              <a:t>6/25/2015</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88128" tIns="44065" rIns="88128" bIns="44065" rtlCol="0" anchor="ctr"/>
          <a:lstStyle/>
          <a:p>
            <a:endParaRPr lang="en-US" dirty="0"/>
          </a:p>
        </p:txBody>
      </p:sp>
      <p:sp>
        <p:nvSpPr>
          <p:cNvPr id="5" name="Notes Placeholder 4"/>
          <p:cNvSpPr>
            <a:spLocks noGrp="1"/>
          </p:cNvSpPr>
          <p:nvPr>
            <p:ph type="body" sz="quarter" idx="3"/>
          </p:nvPr>
        </p:nvSpPr>
        <p:spPr>
          <a:xfrm>
            <a:off x="701346" y="4416100"/>
            <a:ext cx="5607711" cy="4182457"/>
          </a:xfrm>
          <a:prstGeom prst="rect">
            <a:avLst/>
          </a:prstGeom>
        </p:spPr>
        <p:txBody>
          <a:bodyPr vert="horz" lIns="88128" tIns="44065" rIns="88128" bIns="440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30661"/>
            <a:ext cx="3038145" cy="464205"/>
          </a:xfrm>
          <a:prstGeom prst="rect">
            <a:avLst/>
          </a:prstGeom>
        </p:spPr>
        <p:txBody>
          <a:bodyPr vert="horz" lIns="88128" tIns="44065" rIns="88128" bIns="4406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735" y="8830661"/>
            <a:ext cx="3038145" cy="464205"/>
          </a:xfrm>
          <a:prstGeom prst="rect">
            <a:avLst/>
          </a:prstGeom>
        </p:spPr>
        <p:txBody>
          <a:bodyPr vert="horz" lIns="88128" tIns="44065" rIns="88128" bIns="44065" rtlCol="0" anchor="b"/>
          <a:lstStyle>
            <a:lvl1pPr algn="r">
              <a:defRPr sz="1200"/>
            </a:lvl1pPr>
          </a:lstStyle>
          <a:p>
            <a:fld id="{176F1877-3A00-4621-9315-698BD9EA682D}" type="slidenum">
              <a:rPr lang="en-US" smtClean="0"/>
              <a:t>‹#›</a:t>
            </a:fld>
            <a:endParaRPr lang="en-US" dirty="0"/>
          </a:p>
        </p:txBody>
      </p:sp>
    </p:spTree>
    <p:extLst>
      <p:ext uri="{BB962C8B-B14F-4D97-AF65-F5344CB8AC3E}">
        <p14:creationId xmlns:p14="http://schemas.microsoft.com/office/powerpoint/2010/main" val="1673653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6F1877-3A00-4621-9315-698BD9EA682D}" type="slidenum">
              <a:rPr lang="en-US" smtClean="0"/>
              <a:t>1</a:t>
            </a:fld>
            <a:endParaRPr lang="en-US" dirty="0"/>
          </a:p>
        </p:txBody>
      </p:sp>
    </p:spTree>
    <p:extLst>
      <p:ext uri="{BB962C8B-B14F-4D97-AF65-F5344CB8AC3E}">
        <p14:creationId xmlns:p14="http://schemas.microsoft.com/office/powerpoint/2010/main" val="41064723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6F1877-3A00-4621-9315-698BD9EA682D}" type="slidenum">
              <a:rPr lang="en-US" smtClean="0"/>
              <a:t>33</a:t>
            </a:fld>
            <a:endParaRPr lang="en-US" dirty="0"/>
          </a:p>
        </p:txBody>
      </p:sp>
    </p:spTree>
    <p:extLst>
      <p:ext uri="{BB962C8B-B14F-4D97-AF65-F5344CB8AC3E}">
        <p14:creationId xmlns:p14="http://schemas.microsoft.com/office/powerpoint/2010/main" val="6660377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6F1877-3A00-4621-9315-698BD9EA682D}" type="slidenum">
              <a:rPr lang="en-US" smtClean="0"/>
              <a:t>34</a:t>
            </a:fld>
            <a:endParaRPr lang="en-US" dirty="0"/>
          </a:p>
        </p:txBody>
      </p:sp>
    </p:spTree>
    <p:extLst>
      <p:ext uri="{BB962C8B-B14F-4D97-AF65-F5344CB8AC3E}">
        <p14:creationId xmlns:p14="http://schemas.microsoft.com/office/powerpoint/2010/main" val="666037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a:t>
            </a:r>
            <a:r>
              <a:rPr lang="en-US" baseline="0" dirty="0" smtClean="0"/>
              <a:t> will be concerned with the Cost Sharing Multiple-Employer Plan implementation.  If you start to talk with friends who are responsible for implementation of an ERS employer, your information and process will be different than what they are experiencing.  Your reports will look different and your disclosure will look different.</a:t>
            </a:r>
            <a:endParaRPr lang="en-US" dirty="0"/>
          </a:p>
        </p:txBody>
      </p:sp>
      <p:sp>
        <p:nvSpPr>
          <p:cNvPr id="4" name="Slide Number Placeholder 3"/>
          <p:cNvSpPr>
            <a:spLocks noGrp="1"/>
          </p:cNvSpPr>
          <p:nvPr>
            <p:ph type="sldNum" sz="quarter" idx="10"/>
          </p:nvPr>
        </p:nvSpPr>
        <p:spPr/>
        <p:txBody>
          <a:bodyPr/>
          <a:lstStyle/>
          <a:p>
            <a:fld id="{176F1877-3A00-4621-9315-698BD9EA682D}" type="slidenum">
              <a:rPr lang="en-US" smtClean="0"/>
              <a:t>6</a:t>
            </a:fld>
            <a:endParaRPr lang="en-US" dirty="0"/>
          </a:p>
        </p:txBody>
      </p:sp>
    </p:spTree>
    <p:extLst>
      <p:ext uri="{BB962C8B-B14F-4D97-AF65-F5344CB8AC3E}">
        <p14:creationId xmlns:p14="http://schemas.microsoft.com/office/powerpoint/2010/main" val="279911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6F1877-3A00-4621-9315-698BD9EA682D}" type="slidenum">
              <a:rPr lang="en-US" smtClean="0"/>
              <a:t>7</a:t>
            </a:fld>
            <a:endParaRPr lang="en-US" dirty="0"/>
          </a:p>
        </p:txBody>
      </p:sp>
    </p:spTree>
    <p:extLst>
      <p:ext uri="{BB962C8B-B14F-4D97-AF65-F5344CB8AC3E}">
        <p14:creationId xmlns:p14="http://schemas.microsoft.com/office/powerpoint/2010/main" val="66083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6F1877-3A00-4621-9315-698BD9EA682D}" type="slidenum">
              <a:rPr lang="en-US" smtClean="0"/>
              <a:t>9</a:t>
            </a:fld>
            <a:endParaRPr lang="en-US" dirty="0"/>
          </a:p>
        </p:txBody>
      </p:sp>
    </p:spTree>
    <p:extLst>
      <p:ext uri="{BB962C8B-B14F-4D97-AF65-F5344CB8AC3E}">
        <p14:creationId xmlns:p14="http://schemas.microsoft.com/office/powerpoint/2010/main" val="12253094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6F1877-3A00-4621-9315-698BD9EA682D}" type="slidenum">
              <a:rPr lang="en-US" smtClean="0"/>
              <a:t>13</a:t>
            </a:fld>
            <a:endParaRPr lang="en-US" dirty="0"/>
          </a:p>
        </p:txBody>
      </p:sp>
    </p:spTree>
    <p:extLst>
      <p:ext uri="{BB962C8B-B14F-4D97-AF65-F5344CB8AC3E}">
        <p14:creationId xmlns:p14="http://schemas.microsoft.com/office/powerpoint/2010/main" val="34995408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6F1877-3A00-4621-9315-698BD9EA682D}" type="slidenum">
              <a:rPr lang="en-US" smtClean="0"/>
              <a:t>16</a:t>
            </a:fld>
            <a:endParaRPr lang="en-US" dirty="0"/>
          </a:p>
        </p:txBody>
      </p:sp>
    </p:spTree>
    <p:extLst>
      <p:ext uri="{BB962C8B-B14F-4D97-AF65-F5344CB8AC3E}">
        <p14:creationId xmlns:p14="http://schemas.microsoft.com/office/powerpoint/2010/main" val="3635948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6F1877-3A00-4621-9315-698BD9EA682D}" type="slidenum">
              <a:rPr lang="en-US" smtClean="0"/>
              <a:t>23</a:t>
            </a:fld>
            <a:endParaRPr lang="en-US" dirty="0"/>
          </a:p>
        </p:txBody>
      </p:sp>
    </p:spTree>
    <p:extLst>
      <p:ext uri="{BB962C8B-B14F-4D97-AF65-F5344CB8AC3E}">
        <p14:creationId xmlns:p14="http://schemas.microsoft.com/office/powerpoint/2010/main" val="1044195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6F1877-3A00-4621-9315-698BD9EA682D}" type="slidenum">
              <a:rPr lang="en-US" smtClean="0"/>
              <a:t>31</a:t>
            </a:fld>
            <a:endParaRPr lang="en-US" dirty="0"/>
          </a:p>
        </p:txBody>
      </p:sp>
    </p:spTree>
    <p:extLst>
      <p:ext uri="{BB962C8B-B14F-4D97-AF65-F5344CB8AC3E}">
        <p14:creationId xmlns:p14="http://schemas.microsoft.com/office/powerpoint/2010/main" val="19859745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6F1877-3A00-4621-9315-698BD9EA682D}" type="slidenum">
              <a:rPr lang="en-US" smtClean="0"/>
              <a:t>32</a:t>
            </a:fld>
            <a:endParaRPr lang="en-US" dirty="0"/>
          </a:p>
        </p:txBody>
      </p:sp>
    </p:spTree>
    <p:extLst>
      <p:ext uri="{BB962C8B-B14F-4D97-AF65-F5344CB8AC3E}">
        <p14:creationId xmlns:p14="http://schemas.microsoft.com/office/powerpoint/2010/main" val="24600003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458BEAD-1B24-4EA8-B25C-485672C64FB6}" type="datetime1">
              <a:rPr lang="en-US" smtClean="0"/>
              <a:t>6/25/2015</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1E5B8EE-8B77-44FD-B0AF-914BD227BE08}"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358DB00-1623-435D-B7CC-435D357B985C}" type="datetime1">
              <a:rPr lang="en-US" smtClean="0"/>
              <a:t>6/25/2015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1E5B8EE-8B77-44FD-B0AF-914BD227BE0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2D583D-0A5B-45BE-9E6A-300AADF6C817}" type="datetime1">
              <a:rPr lang="en-US" smtClean="0"/>
              <a:t>6/25/2015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1E5B8EE-8B77-44FD-B0AF-914BD227BE0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6CFA7F-EA77-489F-8FD4-D5E478746E8D}" type="datetime1">
              <a:rPr lang="en-US" smtClean="0"/>
              <a:t>6/25/2015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1E5B8EE-8B77-44FD-B0AF-914BD227BE08}"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82832EA-98B5-48B8-AACA-6E79709C91DE}" type="datetime1">
              <a:rPr lang="en-US" smtClean="0"/>
              <a:t>6/25/2015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1E5B8EE-8B77-44FD-B0AF-914BD227BE08}"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2DFE9E3-067A-43AD-8AC2-3568C5AEDEC5}" type="datetime1">
              <a:rPr lang="en-US" smtClean="0"/>
              <a:t>6/25/2015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1E5B8EE-8B77-44FD-B0AF-914BD227BE08}"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4EE77E2-ADDC-4316-AA42-3AE52DA10D95}" type="datetime1">
              <a:rPr lang="en-US" smtClean="0"/>
              <a:t>6/25/2015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A1E5B8EE-8B77-44FD-B0AF-914BD227BE08}"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8867E54-6BC3-49C9-93F1-6652CA547F93}" type="datetime1">
              <a:rPr lang="en-US" smtClean="0"/>
              <a:t>6/25/2015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A1E5B8EE-8B77-44FD-B0AF-914BD227BE08}"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E368FB8-5EA4-482F-98A0-3DD0AE3088CF}" type="datetime1">
              <a:rPr lang="en-US" smtClean="0"/>
              <a:t>6/25/2015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A1E5B8EE-8B77-44FD-B0AF-914BD227BE0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8FF86FA-6D2D-487A-8608-C9076A79DE8D}" type="datetime1">
              <a:rPr lang="en-US" smtClean="0"/>
              <a:t>6/25/2015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1E5B8EE-8B77-44FD-B0AF-914BD227BE08}"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E55E3A8-D41B-44C6-9C5B-3126C0A8D32E}" type="datetime1">
              <a:rPr lang="en-US" smtClean="0"/>
              <a:t>6/25/2015</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1E5B8EE-8B77-44FD-B0AF-914BD227BE08}"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9B84CA4-33EE-46D1-9417-B760535A09E5}" type="datetime1">
              <a:rPr lang="en-US" smtClean="0"/>
              <a:t>6/25/2015</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1E5B8EE-8B77-44FD-B0AF-914BD227BE0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rsa-al.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3810000"/>
            <a:ext cx="7543800" cy="2286000"/>
          </a:xfrm>
        </p:spPr>
        <p:txBody>
          <a:bodyPr>
            <a:normAutofit fontScale="90000"/>
          </a:bodyPr>
          <a:lstStyle/>
          <a:p>
            <a:pPr algn="ctr"/>
            <a:r>
              <a:rPr lang="en-US" dirty="0" smtClean="0">
                <a:latin typeface="Palatino Linotype" pitchFamily="18" charset="0"/>
              </a:rPr>
              <a:t/>
            </a:r>
            <a:br>
              <a:rPr lang="en-US" dirty="0" smtClean="0">
                <a:latin typeface="Palatino Linotype" pitchFamily="18" charset="0"/>
              </a:rPr>
            </a:br>
            <a:r>
              <a:rPr lang="en-US" dirty="0" smtClean="0">
                <a:latin typeface="Palatino Linotype" pitchFamily="18" charset="0"/>
              </a:rPr>
              <a:t/>
            </a:r>
            <a:br>
              <a:rPr lang="en-US" dirty="0" smtClean="0">
                <a:latin typeface="Palatino Linotype" pitchFamily="18" charset="0"/>
              </a:rPr>
            </a:br>
            <a:r>
              <a:rPr lang="en-US" dirty="0">
                <a:latin typeface="Palatino Linotype" pitchFamily="18" charset="0"/>
              </a:rPr>
              <a:t/>
            </a:r>
            <a:br>
              <a:rPr lang="en-US" dirty="0">
                <a:latin typeface="Palatino Linotype" pitchFamily="18" charset="0"/>
              </a:rPr>
            </a:br>
            <a:r>
              <a:rPr lang="en-US" dirty="0">
                <a:latin typeface="Palatino Linotype" pitchFamily="18" charset="0"/>
              </a:rPr>
              <a:t>GASB 68</a:t>
            </a:r>
            <a:br>
              <a:rPr lang="en-US" dirty="0">
                <a:latin typeface="Palatino Linotype" pitchFamily="18" charset="0"/>
              </a:rPr>
            </a:br>
            <a:r>
              <a:rPr lang="en-US" dirty="0" smtClean="0">
                <a:latin typeface="Palatino Linotype" pitchFamily="18" charset="0"/>
              </a:rPr>
              <a:t/>
            </a:r>
            <a:br>
              <a:rPr lang="en-US" dirty="0" smtClean="0">
                <a:latin typeface="Palatino Linotype" pitchFamily="18" charset="0"/>
              </a:rPr>
            </a:br>
            <a:r>
              <a:rPr lang="en-US" sz="3600" dirty="0">
                <a:latin typeface="Palatino Linotype" pitchFamily="18" charset="0"/>
              </a:rPr>
              <a:t>ERS- Agent Multiple Plan</a:t>
            </a:r>
            <a:br>
              <a:rPr lang="en-US" sz="3600" dirty="0">
                <a:latin typeface="Palatino Linotype" pitchFamily="18" charset="0"/>
              </a:rPr>
            </a:br>
            <a:r>
              <a:rPr lang="en-US" sz="3100" dirty="0" smtClean="0">
                <a:latin typeface="Palatino Linotype" pitchFamily="18" charset="0"/>
              </a:rPr>
              <a:t/>
            </a:r>
            <a:br>
              <a:rPr lang="en-US" sz="3100" dirty="0" smtClean="0">
                <a:latin typeface="Palatino Linotype" pitchFamily="18" charset="0"/>
              </a:rPr>
            </a:br>
            <a:r>
              <a:rPr lang="en-US" sz="3100" dirty="0">
                <a:latin typeface="Palatino Linotype" pitchFamily="18" charset="0"/>
              </a:rPr>
              <a:t/>
            </a:r>
            <a:br>
              <a:rPr lang="en-US" sz="3100" dirty="0">
                <a:latin typeface="Palatino Linotype" pitchFamily="18" charset="0"/>
              </a:rPr>
            </a:br>
            <a:r>
              <a:rPr lang="en-US" sz="3100" dirty="0" smtClean="0">
                <a:latin typeface="Palatino Linotype" pitchFamily="18" charset="0"/>
              </a:rPr>
              <a:t>Diane E. Scott, CPA, CGMA</a:t>
            </a:r>
            <a:br>
              <a:rPr lang="en-US" sz="3100" dirty="0" smtClean="0">
                <a:latin typeface="Palatino Linotype" pitchFamily="18" charset="0"/>
              </a:rPr>
            </a:br>
            <a:r>
              <a:rPr lang="en-US" sz="3100" dirty="0" smtClean="0">
                <a:latin typeface="Palatino Linotype" pitchFamily="18" charset="0"/>
              </a:rPr>
              <a:t/>
            </a:r>
            <a:br>
              <a:rPr lang="en-US" sz="3100" dirty="0" smtClean="0">
                <a:latin typeface="Palatino Linotype" pitchFamily="18" charset="0"/>
              </a:rPr>
            </a:br>
            <a:r>
              <a:rPr lang="en-US" sz="3100" dirty="0" smtClean="0">
                <a:latin typeface="Palatino Linotype" pitchFamily="18" charset="0"/>
              </a:rPr>
              <a:t/>
            </a:r>
            <a:br>
              <a:rPr lang="en-US" sz="3100" dirty="0" smtClean="0">
                <a:latin typeface="Palatino Linotype" pitchFamily="18" charset="0"/>
              </a:rPr>
            </a:br>
            <a:r>
              <a:rPr lang="en-US" sz="3100">
                <a:latin typeface="Palatino Linotype" pitchFamily="18" charset="0"/>
              </a:rPr>
              <a:t/>
            </a:r>
            <a:br>
              <a:rPr lang="en-US" sz="3100">
                <a:latin typeface="Palatino Linotype" pitchFamily="18" charset="0"/>
              </a:rPr>
            </a:br>
            <a:r>
              <a:rPr lang="en-US" sz="3100" smtClean="0">
                <a:latin typeface="Palatino Linotype" pitchFamily="18" charset="0"/>
              </a:rPr>
              <a:t>Summer 2015</a:t>
            </a:r>
            <a:r>
              <a:rPr lang="en-US" sz="3100" dirty="0" smtClean="0">
                <a:latin typeface="Palatino Linotype" pitchFamily="18" charset="0"/>
              </a:rPr>
              <a:t/>
            </a:r>
            <a:br>
              <a:rPr lang="en-US" sz="3100" dirty="0" smtClean="0">
                <a:latin typeface="Palatino Linotype" pitchFamily="18" charset="0"/>
              </a:rPr>
            </a:br>
            <a:r>
              <a:rPr lang="en-US" sz="3100" dirty="0">
                <a:latin typeface="Palatino Linotype" pitchFamily="18" charset="0"/>
              </a:rPr>
              <a:t/>
            </a:r>
            <a:br>
              <a:rPr lang="en-US" sz="3100" dirty="0">
                <a:latin typeface="Palatino Linotype" pitchFamily="18" charset="0"/>
              </a:rPr>
            </a:br>
            <a:endParaRPr lang="en-US" sz="3600" dirty="0">
              <a:latin typeface="Palatino Linotype" pitchFamily="18" charset="0"/>
            </a:endParaRPr>
          </a:p>
        </p:txBody>
      </p:sp>
      <p:sp>
        <p:nvSpPr>
          <p:cNvPr id="2" name="Slide Number Placeholder 1"/>
          <p:cNvSpPr>
            <a:spLocks noGrp="1"/>
          </p:cNvSpPr>
          <p:nvPr>
            <p:ph type="sldNum" sz="quarter" idx="12"/>
          </p:nvPr>
        </p:nvSpPr>
        <p:spPr/>
        <p:txBody>
          <a:bodyPr/>
          <a:lstStyle/>
          <a:p>
            <a:fld id="{A1E5B8EE-8B77-44FD-B0AF-914BD227BE08}" type="slidenum">
              <a:rPr lang="en-US" smtClean="0"/>
              <a:t>1</a:t>
            </a:fld>
            <a:endParaRPr lang="en-US" dirty="0"/>
          </a:p>
        </p:txBody>
      </p:sp>
    </p:spTree>
    <p:extLst>
      <p:ext uri="{BB962C8B-B14F-4D97-AF65-F5344CB8AC3E}">
        <p14:creationId xmlns:p14="http://schemas.microsoft.com/office/powerpoint/2010/main" val="26908067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635691"/>
          </a:xfrm>
        </p:spPr>
        <p:txBody>
          <a:bodyPr>
            <a:normAutofit/>
          </a:bodyPr>
          <a:lstStyle/>
          <a:p>
            <a:r>
              <a:rPr lang="en-US" sz="2000" dirty="0">
                <a:effectLst>
                  <a:outerShdw blurRad="38100" dist="38100" dir="2700000" algn="tl">
                    <a:srgbClr val="000000">
                      <a:alpha val="43137"/>
                    </a:srgbClr>
                  </a:outerShdw>
                </a:effectLst>
                <a:latin typeface="Palatino Linotype" pitchFamily="18" charset="0"/>
              </a:rPr>
              <a:t>See page 1 of GASB 68 Statement prepared specifically for your agency</a:t>
            </a:r>
          </a:p>
          <a:p>
            <a:r>
              <a:rPr lang="en-US" sz="2000" dirty="0">
                <a:effectLst>
                  <a:outerShdw blurRad="38100" dist="38100" dir="2700000" algn="tl">
                    <a:srgbClr val="000000">
                      <a:alpha val="43137"/>
                    </a:srgbClr>
                  </a:outerShdw>
                </a:effectLst>
                <a:latin typeface="Palatino Linotype" pitchFamily="18" charset="0"/>
              </a:rPr>
              <a:t>Contribution- Employee (member) included in Changes in Plan Fiduciary Net Position consist of:</a:t>
            </a:r>
          </a:p>
          <a:p>
            <a:pPr lvl="1"/>
            <a:r>
              <a:rPr lang="en-US" sz="2000" dirty="0">
                <a:effectLst>
                  <a:outerShdw blurRad="38100" dist="38100" dir="2700000" algn="tl">
                    <a:srgbClr val="000000">
                      <a:alpha val="43137"/>
                    </a:srgbClr>
                  </a:outerShdw>
                </a:effectLst>
                <a:latin typeface="Palatino Linotype" pitchFamily="18" charset="0"/>
              </a:rPr>
              <a:t>Member Contributions deducted from Member’s paycheck and remitted monthly via CRA upload to RSA</a:t>
            </a:r>
          </a:p>
          <a:p>
            <a:pPr lvl="1"/>
            <a:r>
              <a:rPr lang="en-US" sz="2000" dirty="0">
                <a:effectLst>
                  <a:outerShdw blurRad="38100" dist="38100" dir="2700000" algn="tl">
                    <a:srgbClr val="000000">
                      <a:alpha val="43137"/>
                    </a:srgbClr>
                  </a:outerShdw>
                </a:effectLst>
                <a:latin typeface="Palatino Linotype" pitchFamily="18" charset="0"/>
              </a:rPr>
              <a:t>Member Contributions submitted based upon error service or review of annual checklist</a:t>
            </a:r>
          </a:p>
          <a:p>
            <a:pPr lvl="1"/>
            <a:r>
              <a:rPr lang="en-US" sz="2000" dirty="0">
                <a:effectLst>
                  <a:outerShdw blurRad="38100" dist="38100" dir="2700000" algn="tl">
                    <a:srgbClr val="000000">
                      <a:alpha val="43137"/>
                    </a:srgbClr>
                  </a:outerShdw>
                </a:effectLst>
                <a:latin typeface="Palatino Linotype" pitchFamily="18" charset="0"/>
              </a:rPr>
              <a:t>Purchases of Service submitted by Members</a:t>
            </a:r>
          </a:p>
          <a:p>
            <a:pPr lvl="1"/>
            <a:r>
              <a:rPr lang="en-US" sz="2000" dirty="0">
                <a:effectLst>
                  <a:outerShdw blurRad="38100" dist="38100" dir="2700000" algn="tl">
                    <a:srgbClr val="000000">
                      <a:alpha val="43137"/>
                    </a:srgbClr>
                  </a:outerShdw>
                </a:effectLst>
                <a:latin typeface="Palatino Linotype" pitchFamily="18" charset="0"/>
              </a:rPr>
              <a:t>Less Refunds of Member Contributions or insufficient funds checks</a:t>
            </a:r>
          </a:p>
          <a:p>
            <a:r>
              <a:rPr lang="en-US" sz="2000" dirty="0">
                <a:effectLst>
                  <a:outerShdw blurRad="38100" dist="38100" dir="2700000" algn="tl">
                    <a:srgbClr val="000000">
                      <a:alpha val="43137"/>
                    </a:srgbClr>
                  </a:outerShdw>
                </a:effectLst>
                <a:latin typeface="Palatino Linotype" pitchFamily="18" charset="0"/>
              </a:rPr>
              <a:t>Contributions- Employee are included on accrual basis, not cash basis</a:t>
            </a:r>
          </a:p>
          <a:p>
            <a:pPr marL="393192" lvl="1" indent="0">
              <a:buNone/>
            </a:pPr>
            <a:endParaRPr lang="en-US" sz="2000" b="1" dirty="0">
              <a:solidFill>
                <a:schemeClr val="tx2"/>
              </a:solidFill>
              <a:effectLst>
                <a:outerShdw blurRad="31750" dist="25400" dir="5400000" algn="tl" rotWithShape="0">
                  <a:srgbClr val="000000">
                    <a:alpha val="25000"/>
                  </a:srgbClr>
                </a:outerShdw>
              </a:effectLst>
              <a:latin typeface="Palatino Linotype" pitchFamily="18" charset="0"/>
              <a:ea typeface="+mj-ea"/>
              <a:cs typeface="+mj-cs"/>
            </a:endParaRPr>
          </a:p>
        </p:txBody>
      </p:sp>
      <p:sp>
        <p:nvSpPr>
          <p:cNvPr id="3" name="Slide Number Placeholder 2"/>
          <p:cNvSpPr>
            <a:spLocks noGrp="1"/>
          </p:cNvSpPr>
          <p:nvPr>
            <p:ph type="sldNum" sz="quarter" idx="12"/>
          </p:nvPr>
        </p:nvSpPr>
        <p:spPr/>
        <p:txBody>
          <a:bodyPr/>
          <a:lstStyle/>
          <a:p>
            <a:fld id="{A1E5B8EE-8B77-44FD-B0AF-914BD227BE08}" type="slidenum">
              <a:rPr lang="en-US" smtClean="0"/>
              <a:t>10</a:t>
            </a:fld>
            <a:endParaRPr lang="en-US" dirty="0"/>
          </a:p>
        </p:txBody>
      </p:sp>
      <p:sp>
        <p:nvSpPr>
          <p:cNvPr id="4" name="Title 3"/>
          <p:cNvSpPr>
            <a:spLocks noGrp="1"/>
          </p:cNvSpPr>
          <p:nvPr>
            <p:ph type="title"/>
          </p:nvPr>
        </p:nvSpPr>
        <p:spPr>
          <a:xfrm>
            <a:off x="457200" y="228600"/>
            <a:ext cx="8229600" cy="1143000"/>
          </a:xfrm>
        </p:spPr>
        <p:txBody>
          <a:bodyPr>
            <a:normAutofit/>
          </a:bodyPr>
          <a:lstStyle/>
          <a:p>
            <a:r>
              <a:rPr lang="en-US" sz="3600" dirty="0">
                <a:latin typeface="Palatino Linotype" pitchFamily="18" charset="0"/>
              </a:rPr>
              <a:t>Contribution – Employee (Member)</a:t>
            </a:r>
          </a:p>
        </p:txBody>
      </p:sp>
    </p:spTree>
    <p:extLst>
      <p:ext uri="{BB962C8B-B14F-4D97-AF65-F5344CB8AC3E}">
        <p14:creationId xmlns:p14="http://schemas.microsoft.com/office/powerpoint/2010/main" val="2487056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4936"/>
            <a:ext cx="8229600" cy="1143000"/>
          </a:xfrm>
        </p:spPr>
        <p:txBody>
          <a:bodyPr>
            <a:normAutofit/>
          </a:bodyPr>
          <a:lstStyle/>
          <a:p>
            <a:pPr algn="ctr"/>
            <a:r>
              <a:rPr lang="en-US" dirty="0" smtClean="0"/>
              <a:t>ERS Employer Rate</a:t>
            </a:r>
            <a:endParaRPr lang="en-US" dirty="0"/>
          </a:p>
        </p:txBody>
      </p:sp>
      <p:sp>
        <p:nvSpPr>
          <p:cNvPr id="4" name="Slide Number Placeholder 3"/>
          <p:cNvSpPr>
            <a:spLocks noGrp="1"/>
          </p:cNvSpPr>
          <p:nvPr>
            <p:ph type="sldNum" sz="quarter" idx="12"/>
          </p:nvPr>
        </p:nvSpPr>
        <p:spPr/>
        <p:txBody>
          <a:bodyPr/>
          <a:lstStyle/>
          <a:p>
            <a:fld id="{A1E5B8EE-8B77-44FD-B0AF-914BD227BE08}" type="slidenum">
              <a:rPr lang="en-US" smtClean="0">
                <a:solidFill>
                  <a:prstClr val="black"/>
                </a:solidFill>
              </a:rPr>
              <a:pPr/>
              <a:t>11</a:t>
            </a:fld>
            <a:endParaRPr lang="en-US" dirty="0">
              <a:solidFill>
                <a:prstClr val="black"/>
              </a:solidFill>
            </a:endParaRPr>
          </a:p>
        </p:txBody>
      </p:sp>
      <p:pic>
        <p:nvPicPr>
          <p:cNvPr id="6" name="Content Placeholder 5"/>
          <p:cNvPicPr>
            <a:picLocks noGrp="1" noChangeAspect="1"/>
          </p:cNvPicPr>
          <p:nvPr>
            <p:ph idx="1"/>
          </p:nvPr>
        </p:nvPicPr>
        <p:blipFill>
          <a:blip r:embed="rId2"/>
          <a:stretch>
            <a:fillRect/>
          </a:stretch>
        </p:blipFill>
        <p:spPr>
          <a:xfrm>
            <a:off x="1699167" y="1481138"/>
            <a:ext cx="5745666" cy="4525962"/>
          </a:xfrm>
          <a:prstGeom prst="rect">
            <a:avLst/>
          </a:prstGeom>
          <a:ln>
            <a:solidFill>
              <a:schemeClr val="tx1">
                <a:lumMod val="65000"/>
                <a:lumOff val="35000"/>
              </a:schemeClr>
            </a:solidFill>
          </a:ln>
          <a:effectLst>
            <a:outerShdw blurRad="292100" dist="139700" dir="2700000" algn="tl" rotWithShape="0">
              <a:srgbClr val="333333">
                <a:alpha val="65000"/>
              </a:srgbClr>
            </a:outerShdw>
          </a:effectLst>
        </p:spPr>
      </p:pic>
      <p:cxnSp>
        <p:nvCxnSpPr>
          <p:cNvPr id="8" name="Straight Arrow Connector 7"/>
          <p:cNvCxnSpPr/>
          <p:nvPr/>
        </p:nvCxnSpPr>
        <p:spPr>
          <a:xfrm flipH="1">
            <a:off x="4495800" y="2438400"/>
            <a:ext cx="228600" cy="152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4495800" y="2667000"/>
            <a:ext cx="228600" cy="76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6248400" y="2438400"/>
            <a:ext cx="228600" cy="152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6248400" y="2653184"/>
            <a:ext cx="228600" cy="519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4495800" y="4572000"/>
            <a:ext cx="228600" cy="76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4495800" y="4724400"/>
            <a:ext cx="228600" cy="76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6324600" y="4572000"/>
            <a:ext cx="228600" cy="76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flipV="1">
            <a:off x="6324600" y="4724400"/>
            <a:ext cx="228600" cy="76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962400" y="2538884"/>
            <a:ext cx="609600" cy="230832"/>
          </a:xfrm>
          <a:prstGeom prst="rect">
            <a:avLst/>
          </a:prstGeom>
          <a:noFill/>
        </p:spPr>
        <p:txBody>
          <a:bodyPr wrap="square" rtlCol="0">
            <a:spAutoFit/>
          </a:bodyPr>
          <a:lstStyle/>
          <a:p>
            <a:r>
              <a:rPr lang="en-US" sz="900" dirty="0" smtClean="0"/>
              <a:t>11.67%</a:t>
            </a:r>
            <a:endParaRPr lang="en-US" sz="900" dirty="0"/>
          </a:p>
        </p:txBody>
      </p:sp>
      <p:sp>
        <p:nvSpPr>
          <p:cNvPr id="24" name="TextBox 23"/>
          <p:cNvSpPr txBox="1"/>
          <p:nvPr/>
        </p:nvSpPr>
        <p:spPr>
          <a:xfrm>
            <a:off x="5791200" y="2538884"/>
            <a:ext cx="571500" cy="230832"/>
          </a:xfrm>
          <a:prstGeom prst="rect">
            <a:avLst/>
          </a:prstGeom>
          <a:noFill/>
        </p:spPr>
        <p:txBody>
          <a:bodyPr wrap="square" rtlCol="0">
            <a:spAutoFit/>
          </a:bodyPr>
          <a:lstStyle/>
          <a:p>
            <a:r>
              <a:rPr lang="en-US" sz="900" dirty="0" smtClean="0"/>
              <a:t>9.79%</a:t>
            </a:r>
            <a:endParaRPr lang="en-US" sz="900" dirty="0"/>
          </a:p>
        </p:txBody>
      </p:sp>
      <p:sp>
        <p:nvSpPr>
          <p:cNvPr id="25" name="TextBox 24"/>
          <p:cNvSpPr txBox="1"/>
          <p:nvPr/>
        </p:nvSpPr>
        <p:spPr>
          <a:xfrm>
            <a:off x="3962400" y="4596284"/>
            <a:ext cx="609600" cy="230832"/>
          </a:xfrm>
          <a:prstGeom prst="rect">
            <a:avLst/>
          </a:prstGeom>
          <a:noFill/>
        </p:spPr>
        <p:txBody>
          <a:bodyPr wrap="square" rtlCol="0">
            <a:spAutoFit/>
          </a:bodyPr>
          <a:lstStyle/>
          <a:p>
            <a:r>
              <a:rPr lang="en-US" sz="900" dirty="0" smtClean="0"/>
              <a:t>11.61%</a:t>
            </a:r>
            <a:endParaRPr lang="en-US" sz="900" dirty="0"/>
          </a:p>
        </p:txBody>
      </p:sp>
      <p:sp>
        <p:nvSpPr>
          <p:cNvPr id="26" name="TextBox 25"/>
          <p:cNvSpPr txBox="1"/>
          <p:nvPr/>
        </p:nvSpPr>
        <p:spPr>
          <a:xfrm>
            <a:off x="5867400" y="4572000"/>
            <a:ext cx="533400" cy="230832"/>
          </a:xfrm>
          <a:prstGeom prst="rect">
            <a:avLst/>
          </a:prstGeom>
          <a:noFill/>
        </p:spPr>
        <p:txBody>
          <a:bodyPr wrap="square" rtlCol="0">
            <a:spAutoFit/>
          </a:bodyPr>
          <a:lstStyle/>
          <a:p>
            <a:r>
              <a:rPr lang="en-US" sz="900" dirty="0" smtClean="0"/>
              <a:t>9.71%</a:t>
            </a:r>
            <a:endParaRPr lang="en-US" sz="900" dirty="0"/>
          </a:p>
        </p:txBody>
      </p:sp>
      <p:sp>
        <p:nvSpPr>
          <p:cNvPr id="2" name="TextBox 1"/>
          <p:cNvSpPr txBox="1"/>
          <p:nvPr/>
        </p:nvSpPr>
        <p:spPr>
          <a:xfrm>
            <a:off x="3505200" y="981650"/>
            <a:ext cx="5029200" cy="400110"/>
          </a:xfrm>
          <a:prstGeom prst="rect">
            <a:avLst/>
          </a:prstGeom>
          <a:noFill/>
        </p:spPr>
        <p:txBody>
          <a:bodyPr wrap="square" rtlCol="0">
            <a:spAutoFit/>
          </a:bodyPr>
          <a:lstStyle/>
          <a:p>
            <a:r>
              <a:rPr lang="en-US" sz="1000" dirty="0">
                <a:effectLst>
                  <a:outerShdw blurRad="38100" dist="38100" dir="2700000" algn="tl">
                    <a:srgbClr val="000000">
                      <a:alpha val="43137"/>
                    </a:srgbClr>
                  </a:outerShdw>
                </a:effectLst>
                <a:latin typeface="Palatino Linotype" pitchFamily="18" charset="0"/>
              </a:rPr>
              <a:t>[ERS Rates are used as an example, each ERS employer has specific rates</a:t>
            </a:r>
          </a:p>
          <a:p>
            <a:r>
              <a:rPr lang="en-US" sz="1000" dirty="0">
                <a:effectLst>
                  <a:outerShdw blurRad="38100" dist="38100" dir="2700000" algn="tl">
                    <a:srgbClr val="000000">
                      <a:alpha val="43137"/>
                    </a:srgbClr>
                  </a:outerShdw>
                </a:effectLst>
                <a:latin typeface="Palatino Linotype" pitchFamily="18" charset="0"/>
              </a:rPr>
              <a:t>and should use those for calculation purposes]</a:t>
            </a:r>
          </a:p>
        </p:txBody>
      </p:sp>
    </p:spTree>
    <p:extLst>
      <p:ext uri="{BB962C8B-B14F-4D97-AF65-F5344CB8AC3E}">
        <p14:creationId xmlns:p14="http://schemas.microsoft.com/office/powerpoint/2010/main" val="11874341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891"/>
          </a:xfrm>
        </p:spPr>
        <p:txBody>
          <a:bodyPr>
            <a:normAutofit/>
          </a:bodyPr>
          <a:lstStyle/>
          <a:p>
            <a:r>
              <a:rPr lang="en-US" sz="2000" dirty="0">
                <a:effectLst>
                  <a:outerShdw blurRad="38100" dist="38100" dir="2700000" algn="tl">
                    <a:srgbClr val="000000">
                      <a:alpha val="43137"/>
                    </a:srgbClr>
                  </a:outerShdw>
                </a:effectLst>
                <a:latin typeface="Palatino Linotype" pitchFamily="18" charset="0"/>
              </a:rPr>
              <a:t>See page 1 of GASB 68 Statement prepared specifically for your agency </a:t>
            </a:r>
          </a:p>
          <a:p>
            <a:r>
              <a:rPr lang="en-US" sz="2000" dirty="0">
                <a:effectLst>
                  <a:outerShdw blurRad="38100" dist="38100" dir="2700000" algn="tl">
                    <a:srgbClr val="000000">
                      <a:alpha val="43137"/>
                    </a:srgbClr>
                  </a:outerShdw>
                </a:effectLst>
                <a:latin typeface="Palatino Linotype" pitchFamily="18" charset="0"/>
              </a:rPr>
              <a:t>Contribution- Employer included in Change in Plan Fiduciary Net Position consists of:</a:t>
            </a:r>
          </a:p>
          <a:p>
            <a:pPr lvl="1"/>
            <a:r>
              <a:rPr lang="en-US" sz="2000" dirty="0">
                <a:effectLst>
                  <a:outerShdw blurRad="38100" dist="38100" dir="2700000" algn="tl">
                    <a:srgbClr val="000000">
                      <a:alpha val="43137"/>
                    </a:srgbClr>
                  </a:outerShdw>
                </a:effectLst>
                <a:latin typeface="Palatino Linotype" pitchFamily="18" charset="0"/>
              </a:rPr>
              <a:t>Employer Contributions related to the normal and accrued liability rates remitted monthly to RSA</a:t>
            </a:r>
          </a:p>
          <a:p>
            <a:pPr lvl="1"/>
            <a:r>
              <a:rPr lang="en-US" sz="2000" dirty="0">
                <a:effectLst>
                  <a:outerShdw blurRad="38100" dist="38100" dir="2700000" algn="tl">
                    <a:srgbClr val="000000">
                      <a:alpha val="43137"/>
                    </a:srgbClr>
                  </a:outerShdw>
                </a:effectLst>
                <a:latin typeface="Palatino Linotype" pitchFamily="18" charset="0"/>
              </a:rPr>
              <a:t>Employer error service contributions related to normal and accrued liability rates</a:t>
            </a:r>
          </a:p>
          <a:p>
            <a:pPr lvl="1"/>
            <a:r>
              <a:rPr lang="en-US" sz="2000" dirty="0">
                <a:effectLst>
                  <a:outerShdw blurRad="38100" dist="38100" dir="2700000" algn="tl">
                    <a:srgbClr val="000000">
                      <a:alpha val="43137"/>
                    </a:srgbClr>
                  </a:outerShdw>
                </a:effectLst>
                <a:latin typeface="Palatino Linotype" pitchFamily="18" charset="0"/>
              </a:rPr>
              <a:t>Employer lump sum payments</a:t>
            </a:r>
          </a:p>
          <a:p>
            <a:pPr lvl="1"/>
            <a:r>
              <a:rPr lang="en-US" sz="2000" dirty="0">
                <a:effectLst>
                  <a:outerShdw blurRad="38100" dist="38100" dir="2700000" algn="tl">
                    <a:srgbClr val="000000">
                      <a:alpha val="43137"/>
                    </a:srgbClr>
                  </a:outerShdw>
                </a:effectLst>
                <a:latin typeface="Palatino Linotype" pitchFamily="18" charset="0"/>
              </a:rPr>
              <a:t>Less refund of employer </a:t>
            </a:r>
            <a:r>
              <a:rPr lang="en-US" sz="2000" dirty="0" smtClean="0">
                <a:effectLst>
                  <a:outerShdw blurRad="38100" dist="38100" dir="2700000" algn="tl">
                    <a:srgbClr val="000000">
                      <a:alpha val="43137"/>
                    </a:srgbClr>
                  </a:outerShdw>
                </a:effectLst>
                <a:latin typeface="Palatino Linotype" pitchFamily="18" charset="0"/>
              </a:rPr>
              <a:t>contributions </a:t>
            </a:r>
            <a:r>
              <a:rPr lang="en-US" sz="2000" dirty="0">
                <a:effectLst>
                  <a:outerShdw blurRad="38100" dist="38100" dir="2700000" algn="tl">
                    <a:srgbClr val="000000">
                      <a:alpha val="43137"/>
                    </a:srgbClr>
                  </a:outerShdw>
                </a:effectLst>
                <a:latin typeface="Palatino Linotype" pitchFamily="18" charset="0"/>
              </a:rPr>
              <a:t>related to normal and accrued liability rates</a:t>
            </a:r>
          </a:p>
          <a:p>
            <a:r>
              <a:rPr lang="en-US" sz="2000" dirty="0">
                <a:effectLst>
                  <a:outerShdw blurRad="38100" dist="38100" dir="2700000" algn="tl">
                    <a:srgbClr val="000000">
                      <a:alpha val="43137"/>
                    </a:srgbClr>
                  </a:outerShdw>
                </a:effectLst>
                <a:latin typeface="Palatino Linotype" pitchFamily="18" charset="0"/>
              </a:rPr>
              <a:t>Contributions- Employer are included on accrual basis, not cash basis</a:t>
            </a:r>
          </a:p>
        </p:txBody>
      </p:sp>
      <p:sp>
        <p:nvSpPr>
          <p:cNvPr id="3" name="Slide Number Placeholder 2"/>
          <p:cNvSpPr>
            <a:spLocks noGrp="1"/>
          </p:cNvSpPr>
          <p:nvPr>
            <p:ph type="sldNum" sz="quarter" idx="12"/>
          </p:nvPr>
        </p:nvSpPr>
        <p:spPr/>
        <p:txBody>
          <a:bodyPr/>
          <a:lstStyle/>
          <a:p>
            <a:fld id="{A1E5B8EE-8B77-44FD-B0AF-914BD227BE08}" type="slidenum">
              <a:rPr lang="en-US" smtClean="0"/>
              <a:t>12</a:t>
            </a:fld>
            <a:endParaRPr lang="en-US" dirty="0"/>
          </a:p>
        </p:txBody>
      </p:sp>
      <p:sp>
        <p:nvSpPr>
          <p:cNvPr id="4" name="Title 3"/>
          <p:cNvSpPr>
            <a:spLocks noGrp="1"/>
          </p:cNvSpPr>
          <p:nvPr>
            <p:ph type="title"/>
          </p:nvPr>
        </p:nvSpPr>
        <p:spPr/>
        <p:txBody>
          <a:bodyPr>
            <a:normAutofit/>
          </a:bodyPr>
          <a:lstStyle/>
          <a:p>
            <a:r>
              <a:rPr lang="en-US" sz="3600" dirty="0">
                <a:latin typeface="Palatino Linotype" pitchFamily="18" charset="0"/>
              </a:rPr>
              <a:t>Contribution - Employer</a:t>
            </a:r>
          </a:p>
        </p:txBody>
      </p:sp>
    </p:spTree>
    <p:extLst>
      <p:ext uri="{BB962C8B-B14F-4D97-AF65-F5344CB8AC3E}">
        <p14:creationId xmlns:p14="http://schemas.microsoft.com/office/powerpoint/2010/main" val="83269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762000"/>
          </a:xfrm>
        </p:spPr>
        <p:txBody>
          <a:bodyPr>
            <a:noAutofit/>
          </a:bodyPr>
          <a:lstStyle/>
          <a:p>
            <a:pPr algn="ctr"/>
            <a:r>
              <a:rPr lang="en-US" sz="2400" dirty="0" smtClean="0">
                <a:latin typeface="Palatino Linotype" pitchFamily="18" charset="0"/>
              </a:rPr>
              <a:t>Contributions Used for Allocation Percentage</a:t>
            </a:r>
            <a:endParaRPr lang="en-US" sz="2400" dirty="0">
              <a:latin typeface="Palatino Linotype" pitchFamily="18" charset="0"/>
            </a:endParaRPr>
          </a:p>
        </p:txBody>
      </p:sp>
      <p:sp>
        <p:nvSpPr>
          <p:cNvPr id="3" name="Content Placeholder 2"/>
          <p:cNvSpPr>
            <a:spLocks noGrp="1"/>
          </p:cNvSpPr>
          <p:nvPr>
            <p:ph idx="1"/>
          </p:nvPr>
        </p:nvSpPr>
        <p:spPr>
          <a:xfrm>
            <a:off x="152400" y="1295400"/>
            <a:ext cx="8686800" cy="4419600"/>
          </a:xfrm>
        </p:spPr>
        <p:txBody>
          <a:bodyPr>
            <a:normAutofit/>
          </a:bodyPr>
          <a:lstStyle/>
          <a:p>
            <a:pPr marL="452628" indent="-342900" algn="just"/>
            <a:r>
              <a:rPr lang="en-US" sz="2800" dirty="0">
                <a:effectLst>
                  <a:outerShdw blurRad="38100" dist="38100" dir="2700000" algn="tl">
                    <a:srgbClr val="000000">
                      <a:alpha val="43137"/>
                    </a:srgbClr>
                  </a:outerShdw>
                </a:effectLst>
                <a:latin typeface="Palatino Linotype" pitchFamily="18" charset="0"/>
              </a:rPr>
              <a:t>Total Contributions = Monthly ER Contributions + Error Service – Refunds + Lump Sum </a:t>
            </a:r>
          </a:p>
          <a:p>
            <a:pPr marL="708660" lvl="1" indent="-342900" algn="just"/>
            <a:endParaRPr lang="en-US" sz="2400" dirty="0">
              <a:effectLst>
                <a:outerShdw blurRad="38100" dist="38100" dir="2700000" algn="tl">
                  <a:srgbClr val="000000">
                    <a:alpha val="43137"/>
                  </a:srgbClr>
                </a:outerShdw>
              </a:effectLst>
              <a:latin typeface="Palatino Linotype" pitchFamily="18" charset="0"/>
            </a:endParaRPr>
          </a:p>
          <a:p>
            <a:pPr marL="452628" indent="-342900" algn="just"/>
            <a:r>
              <a:rPr lang="en-US" sz="2800" dirty="0">
                <a:effectLst>
                  <a:outerShdw blurRad="38100" dist="38100" dir="2700000" algn="tl">
                    <a:srgbClr val="000000">
                      <a:alpha val="43137"/>
                    </a:srgbClr>
                  </a:outerShdw>
                </a:effectLst>
                <a:latin typeface="Palatino Linotype" pitchFamily="18" charset="0"/>
              </a:rPr>
              <a:t>Monthly </a:t>
            </a:r>
            <a:r>
              <a:rPr lang="en-US" sz="2800" dirty="0" smtClean="0">
                <a:effectLst>
                  <a:outerShdw blurRad="38100" dist="38100" dir="2700000" algn="tl">
                    <a:srgbClr val="000000">
                      <a:alpha val="43137"/>
                    </a:srgbClr>
                  </a:outerShdw>
                </a:effectLst>
                <a:latin typeface="Palatino Linotype" pitchFamily="18" charset="0"/>
              </a:rPr>
              <a:t>Employer Contribution components not </a:t>
            </a:r>
            <a:r>
              <a:rPr lang="en-US" sz="2800" dirty="0">
                <a:effectLst>
                  <a:outerShdw blurRad="38100" dist="38100" dir="2700000" algn="tl">
                    <a:srgbClr val="000000">
                      <a:alpha val="43137"/>
                    </a:srgbClr>
                  </a:outerShdw>
                </a:effectLst>
                <a:latin typeface="Palatino Linotype" pitchFamily="18" charset="0"/>
              </a:rPr>
              <a:t>considered in calculating the Net Pension Liability:  PRDB and Admin Expense</a:t>
            </a:r>
          </a:p>
          <a:p>
            <a:pPr marL="708660" lvl="1" indent="-342900" algn="just"/>
            <a:endParaRPr lang="en-US" sz="2400" dirty="0">
              <a:effectLst>
                <a:outerShdw blurRad="38100" dist="38100" dir="2700000" algn="tl">
                  <a:srgbClr val="000000">
                    <a:alpha val="43137"/>
                  </a:srgbClr>
                </a:outerShdw>
              </a:effectLst>
              <a:latin typeface="Palatino Linotype" pitchFamily="18" charset="0"/>
            </a:endParaRPr>
          </a:p>
          <a:p>
            <a:pPr marL="452628" indent="-342900" algn="just"/>
            <a:r>
              <a:rPr lang="en-US" sz="2800" dirty="0">
                <a:effectLst>
                  <a:outerShdw blurRad="38100" dist="38100" dir="2700000" algn="tl">
                    <a:srgbClr val="000000">
                      <a:alpha val="43137"/>
                    </a:srgbClr>
                  </a:outerShdw>
                </a:effectLst>
                <a:latin typeface="Palatino Linotype" pitchFamily="18" charset="0"/>
              </a:rPr>
              <a:t>Formula: Monthly ER Contributions x (Normal + Accrued Liability Rate) / Total Employer Rate</a:t>
            </a:r>
          </a:p>
          <a:p>
            <a:pPr marL="708660" lvl="1" indent="-342900" algn="just"/>
            <a:endParaRPr lang="en-US" sz="2200" dirty="0">
              <a:latin typeface="Palatino Linotype" pitchFamily="18" charset="0"/>
            </a:endParaRPr>
          </a:p>
          <a:p>
            <a:pPr lvl="1"/>
            <a:endParaRPr lang="en-US" sz="2800" dirty="0" smtClean="0">
              <a:latin typeface="Palatino Linotype" pitchFamily="18" charset="0"/>
            </a:endParaRPr>
          </a:p>
          <a:p>
            <a:endParaRPr lang="en-US" sz="3200" dirty="0" smtClean="0">
              <a:latin typeface="Palatino Linotype" pitchFamily="18" charset="0"/>
            </a:endParaRPr>
          </a:p>
        </p:txBody>
      </p:sp>
      <p:sp>
        <p:nvSpPr>
          <p:cNvPr id="4" name="Slide Number Placeholder 3"/>
          <p:cNvSpPr>
            <a:spLocks noGrp="1"/>
          </p:cNvSpPr>
          <p:nvPr>
            <p:ph type="sldNum" sz="quarter" idx="12"/>
          </p:nvPr>
        </p:nvSpPr>
        <p:spPr/>
        <p:txBody>
          <a:bodyPr/>
          <a:lstStyle/>
          <a:p>
            <a:fld id="{A1E5B8EE-8B77-44FD-B0AF-914BD227BE08}" type="slidenum">
              <a:rPr lang="en-US" smtClean="0"/>
              <a:t>13</a:t>
            </a:fld>
            <a:endParaRPr lang="en-US" dirty="0"/>
          </a:p>
        </p:txBody>
      </p:sp>
    </p:spTree>
    <p:extLst>
      <p:ext uri="{BB962C8B-B14F-4D97-AF65-F5344CB8AC3E}">
        <p14:creationId xmlns:p14="http://schemas.microsoft.com/office/powerpoint/2010/main" val="37914928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a:effectLst>
                  <a:outerShdw blurRad="38100" dist="38100" dir="2700000" algn="tl">
                    <a:srgbClr val="000000">
                      <a:alpha val="43137"/>
                    </a:srgbClr>
                  </a:outerShdw>
                </a:effectLst>
                <a:latin typeface="Palatino Linotype" pitchFamily="18" charset="0"/>
              </a:rPr>
              <a:t>Investments are only component of Agent Multiple Employer Plan that are pooled</a:t>
            </a:r>
          </a:p>
          <a:p>
            <a:r>
              <a:rPr lang="en-US" sz="2400" dirty="0">
                <a:effectLst>
                  <a:outerShdw blurRad="38100" dist="38100" dir="2700000" algn="tl">
                    <a:srgbClr val="000000">
                      <a:alpha val="43137"/>
                    </a:srgbClr>
                  </a:outerShdw>
                </a:effectLst>
                <a:latin typeface="Palatino Linotype" pitchFamily="18" charset="0"/>
              </a:rPr>
              <a:t>Investment Income is allocated to participating employers based upon percent earned for Fiscal Year rounded to nearest ¼%. For FY 2014, rate used = 12%</a:t>
            </a:r>
          </a:p>
          <a:p>
            <a:r>
              <a:rPr lang="en-US" sz="2400" dirty="0">
                <a:effectLst>
                  <a:outerShdw blurRad="38100" dist="38100" dir="2700000" algn="tl">
                    <a:srgbClr val="000000">
                      <a:alpha val="43137"/>
                    </a:srgbClr>
                  </a:outerShdw>
                </a:effectLst>
                <a:latin typeface="Palatino Linotype" pitchFamily="18" charset="0"/>
              </a:rPr>
              <a:t>Calculation Method:</a:t>
            </a:r>
          </a:p>
          <a:p>
            <a:pPr lvl="1"/>
            <a:r>
              <a:rPr lang="en-US" sz="2000" dirty="0">
                <a:effectLst>
                  <a:outerShdw blurRad="38100" dist="38100" dir="2700000" algn="tl">
                    <a:srgbClr val="000000">
                      <a:alpha val="43137"/>
                    </a:srgbClr>
                  </a:outerShdw>
                </a:effectLst>
                <a:latin typeface="Palatino Linotype" pitchFamily="18" charset="0"/>
              </a:rPr>
              <a:t>Beginning of year market value X rate</a:t>
            </a:r>
          </a:p>
          <a:p>
            <a:pPr marL="630936" lvl="2" indent="0">
              <a:buNone/>
            </a:pPr>
            <a:r>
              <a:rPr lang="en-US" sz="2000" dirty="0">
                <a:effectLst>
                  <a:outerShdw blurRad="38100" dist="38100" dir="2700000" algn="tl">
                    <a:srgbClr val="000000">
                      <a:alpha val="43137"/>
                    </a:srgbClr>
                  </a:outerShdw>
                </a:effectLst>
                <a:latin typeface="Palatino Linotype" pitchFamily="18" charset="0"/>
              </a:rPr>
              <a:t>+ Cash flow (excluding Lump Sum Employer Contribution) x rate x 50%</a:t>
            </a:r>
          </a:p>
          <a:p>
            <a:pPr marL="630936" lvl="2" indent="0">
              <a:buNone/>
            </a:pPr>
            <a:r>
              <a:rPr lang="en-US" sz="2000" dirty="0">
                <a:effectLst>
                  <a:outerShdw blurRad="38100" dist="38100" dir="2700000" algn="tl">
                    <a:srgbClr val="000000">
                      <a:alpha val="43137"/>
                    </a:srgbClr>
                  </a:outerShdw>
                </a:effectLst>
                <a:latin typeface="Palatino Linotype" pitchFamily="18" charset="0"/>
              </a:rPr>
              <a:t>+ Lump sum employer contribution x rate raised to the power equal to # of days ERS had the contribution divided by 365 </a:t>
            </a:r>
          </a:p>
          <a:p>
            <a:pPr lvl="2"/>
            <a:endParaRPr lang="en-US" sz="2000" dirty="0"/>
          </a:p>
        </p:txBody>
      </p:sp>
      <p:sp>
        <p:nvSpPr>
          <p:cNvPr id="3" name="Slide Number Placeholder 2"/>
          <p:cNvSpPr>
            <a:spLocks noGrp="1"/>
          </p:cNvSpPr>
          <p:nvPr>
            <p:ph type="sldNum" sz="quarter" idx="12"/>
          </p:nvPr>
        </p:nvSpPr>
        <p:spPr/>
        <p:txBody>
          <a:bodyPr/>
          <a:lstStyle/>
          <a:p>
            <a:fld id="{A1E5B8EE-8B77-44FD-B0AF-914BD227BE08}" type="slidenum">
              <a:rPr lang="en-US" smtClean="0"/>
              <a:t>14</a:t>
            </a:fld>
            <a:endParaRPr lang="en-US" dirty="0"/>
          </a:p>
        </p:txBody>
      </p:sp>
      <p:sp>
        <p:nvSpPr>
          <p:cNvPr id="4" name="Title 3"/>
          <p:cNvSpPr>
            <a:spLocks noGrp="1"/>
          </p:cNvSpPr>
          <p:nvPr>
            <p:ph type="title"/>
          </p:nvPr>
        </p:nvSpPr>
        <p:spPr/>
        <p:txBody>
          <a:bodyPr>
            <a:normAutofit/>
          </a:bodyPr>
          <a:lstStyle/>
          <a:p>
            <a:r>
              <a:rPr lang="en-US" sz="3600" dirty="0">
                <a:latin typeface="Palatino Linotype" pitchFamily="18" charset="0"/>
              </a:rPr>
              <a:t>Investment Income</a:t>
            </a:r>
          </a:p>
        </p:txBody>
      </p:sp>
    </p:spTree>
    <p:extLst>
      <p:ext uri="{BB962C8B-B14F-4D97-AF65-F5344CB8AC3E}">
        <p14:creationId xmlns:p14="http://schemas.microsoft.com/office/powerpoint/2010/main" val="30147280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457200" y="2837531"/>
            <a:ext cx="8229600" cy="1813176"/>
          </a:xfrm>
          <a:prstGeom prst="rect">
            <a:avLst/>
          </a:prstGeom>
          <a:ln>
            <a:noFill/>
          </a:ln>
          <a:effectLst>
            <a:outerShdw blurRad="292100" dist="139700" dir="2700000" algn="tl" rotWithShape="0">
              <a:srgbClr val="333333">
                <a:alpha val="65000"/>
              </a:srgbClr>
            </a:outerShdw>
          </a:effectLst>
        </p:spPr>
      </p:pic>
      <p:sp>
        <p:nvSpPr>
          <p:cNvPr id="3" name="Slide Number Placeholder 2"/>
          <p:cNvSpPr>
            <a:spLocks noGrp="1"/>
          </p:cNvSpPr>
          <p:nvPr>
            <p:ph type="sldNum" sz="quarter" idx="12"/>
          </p:nvPr>
        </p:nvSpPr>
        <p:spPr/>
        <p:txBody>
          <a:bodyPr/>
          <a:lstStyle/>
          <a:p>
            <a:fld id="{A1E5B8EE-8B77-44FD-B0AF-914BD227BE08}" type="slidenum">
              <a:rPr lang="en-US" smtClean="0"/>
              <a:t>15</a:t>
            </a:fld>
            <a:endParaRPr lang="en-US" dirty="0"/>
          </a:p>
        </p:txBody>
      </p:sp>
      <p:sp>
        <p:nvSpPr>
          <p:cNvPr id="4" name="Title 3"/>
          <p:cNvSpPr>
            <a:spLocks noGrp="1"/>
          </p:cNvSpPr>
          <p:nvPr>
            <p:ph type="title"/>
          </p:nvPr>
        </p:nvSpPr>
        <p:spPr/>
        <p:txBody>
          <a:bodyPr/>
          <a:lstStyle/>
          <a:p>
            <a:pPr algn="ctr"/>
            <a:r>
              <a:rPr lang="en-US" dirty="0" smtClean="0"/>
              <a:t>A-</a:t>
            </a:r>
            <a:r>
              <a:rPr lang="en-US" dirty="0" err="1" smtClean="0"/>
              <a:t>lign</a:t>
            </a:r>
            <a:r>
              <a:rPr lang="en-US" dirty="0" smtClean="0"/>
              <a:t> SOC 1 Type 2 Report</a:t>
            </a:r>
            <a:endParaRPr lang="en-US" dirty="0"/>
          </a:p>
        </p:txBody>
      </p:sp>
    </p:spTree>
    <p:extLst>
      <p:ext uri="{BB962C8B-B14F-4D97-AF65-F5344CB8AC3E}">
        <p14:creationId xmlns:p14="http://schemas.microsoft.com/office/powerpoint/2010/main" val="1539394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371600"/>
          </a:xfrm>
        </p:spPr>
        <p:txBody>
          <a:bodyPr>
            <a:noAutofit/>
          </a:bodyPr>
          <a:lstStyle/>
          <a:p>
            <a:pPr algn="ctr"/>
            <a:r>
              <a:rPr lang="en-US" sz="2400" dirty="0" smtClean="0">
                <a:effectLst/>
                <a:latin typeface="Palatino Linotype" pitchFamily="18" charset="0"/>
              </a:rPr>
              <a:t>Report</a:t>
            </a:r>
            <a:r>
              <a:rPr lang="en-US" sz="2400" dirty="0" smtClean="0">
                <a:latin typeface="Palatino Linotype" pitchFamily="18" charset="0"/>
              </a:rPr>
              <a:t> on Management’s Description of Retirement Systems of </a:t>
            </a:r>
            <a:r>
              <a:rPr lang="en-US" sz="2400" dirty="0" smtClean="0">
                <a:effectLst/>
                <a:latin typeface="Palatino Linotype" pitchFamily="18" charset="0"/>
              </a:rPr>
              <a:t>Alabama’s</a:t>
            </a:r>
            <a:r>
              <a:rPr lang="en-US" sz="2400" dirty="0" smtClean="0">
                <a:latin typeface="Palatino Linotype" pitchFamily="18" charset="0"/>
              </a:rPr>
              <a:t> System and the Suitability of the Design </a:t>
            </a:r>
            <a:r>
              <a:rPr lang="en-US" sz="2400" dirty="0" smtClean="0">
                <a:effectLst/>
                <a:latin typeface="Palatino Linotype" pitchFamily="18" charset="0"/>
              </a:rPr>
              <a:t>and</a:t>
            </a:r>
            <a:r>
              <a:rPr lang="en-US" sz="2400" dirty="0" smtClean="0">
                <a:latin typeface="Palatino Linotype" pitchFamily="18" charset="0"/>
              </a:rPr>
              <a:t> Operating Effectiveness of Controls</a:t>
            </a:r>
            <a:endParaRPr lang="en-US" sz="2400" dirty="0">
              <a:latin typeface="Palatino Linotype" pitchFamily="18" charset="0"/>
            </a:endParaRPr>
          </a:p>
        </p:txBody>
      </p:sp>
      <p:sp>
        <p:nvSpPr>
          <p:cNvPr id="3" name="Content Placeholder 2"/>
          <p:cNvSpPr>
            <a:spLocks noGrp="1"/>
          </p:cNvSpPr>
          <p:nvPr>
            <p:ph idx="1"/>
          </p:nvPr>
        </p:nvSpPr>
        <p:spPr>
          <a:xfrm>
            <a:off x="152400" y="1524000"/>
            <a:ext cx="8686800" cy="4191000"/>
          </a:xfrm>
        </p:spPr>
        <p:txBody>
          <a:bodyPr>
            <a:normAutofit/>
          </a:bodyPr>
          <a:lstStyle/>
          <a:p>
            <a:pPr marL="708660" lvl="1" indent="-342900" algn="just"/>
            <a:endParaRPr lang="en-US" sz="2200" dirty="0">
              <a:latin typeface="Palatino Linotype" pitchFamily="18" charset="0"/>
            </a:endParaRPr>
          </a:p>
          <a:p>
            <a:pPr lvl="1"/>
            <a:r>
              <a:rPr lang="en-US" sz="2400" dirty="0">
                <a:effectLst>
                  <a:outerShdw blurRad="38100" dist="38100" dir="2700000" algn="tl">
                    <a:srgbClr val="000000">
                      <a:alpha val="43137"/>
                    </a:srgbClr>
                  </a:outerShdw>
                </a:effectLst>
                <a:latin typeface="Palatino Linotype" pitchFamily="18" charset="0"/>
              </a:rPr>
              <a:t>SOC 1 Type 2 report for period Jan 1, 2014—Sept 30, 2014 (to be prepared annually)</a:t>
            </a:r>
          </a:p>
          <a:p>
            <a:pPr lvl="1"/>
            <a:r>
              <a:rPr lang="en-US" sz="2400" dirty="0">
                <a:effectLst>
                  <a:outerShdw blurRad="38100" dist="38100" dir="2700000" algn="tl">
                    <a:srgbClr val="000000">
                      <a:alpha val="43137"/>
                    </a:srgbClr>
                  </a:outerShdw>
                </a:effectLst>
                <a:latin typeface="Palatino Linotype" pitchFamily="18" charset="0"/>
              </a:rPr>
              <a:t>Audit firm:  A-lign CPA’s</a:t>
            </a:r>
          </a:p>
          <a:p>
            <a:pPr lvl="1"/>
            <a:r>
              <a:rPr lang="en-US" sz="2400" dirty="0">
                <a:effectLst>
                  <a:outerShdw blurRad="38100" dist="38100" dir="2700000" algn="tl">
                    <a:srgbClr val="000000">
                      <a:alpha val="43137"/>
                    </a:srgbClr>
                  </a:outerShdw>
                </a:effectLst>
                <a:latin typeface="Palatino Linotype" pitchFamily="18" charset="0"/>
              </a:rPr>
              <a:t>Controls reviewed and tested around following :</a:t>
            </a:r>
          </a:p>
          <a:p>
            <a:pPr lvl="2"/>
            <a:r>
              <a:rPr lang="en-US" sz="2200" dirty="0">
                <a:effectLst>
                  <a:outerShdw blurRad="38100" dist="38100" dir="2700000" algn="tl">
                    <a:srgbClr val="000000">
                      <a:alpha val="43137"/>
                    </a:srgbClr>
                  </a:outerShdw>
                </a:effectLst>
                <a:latin typeface="Palatino Linotype" pitchFamily="18" charset="0"/>
              </a:rPr>
              <a:t>Contributions/Enrollments</a:t>
            </a:r>
          </a:p>
          <a:p>
            <a:pPr lvl="2"/>
            <a:r>
              <a:rPr lang="en-US" sz="2200" dirty="0">
                <a:effectLst>
                  <a:outerShdw blurRad="38100" dist="38100" dir="2700000" algn="tl">
                    <a:srgbClr val="000000">
                      <a:alpha val="43137"/>
                    </a:srgbClr>
                  </a:outerShdw>
                </a:effectLst>
                <a:latin typeface="Palatino Linotype" pitchFamily="18" charset="0"/>
              </a:rPr>
              <a:t>Investments </a:t>
            </a:r>
          </a:p>
          <a:p>
            <a:pPr lvl="2"/>
            <a:r>
              <a:rPr lang="en-US" sz="2200" dirty="0">
                <a:effectLst>
                  <a:outerShdw blurRad="38100" dist="38100" dir="2700000" algn="tl">
                    <a:srgbClr val="000000">
                      <a:alpha val="43137"/>
                    </a:srgbClr>
                  </a:outerShdw>
                </a:effectLst>
                <a:latin typeface="Palatino Linotype" pitchFamily="18" charset="0"/>
              </a:rPr>
              <a:t>Disbursements for benefits</a:t>
            </a:r>
          </a:p>
          <a:p>
            <a:pPr lvl="2"/>
            <a:r>
              <a:rPr lang="en-US" sz="2200" dirty="0">
                <a:effectLst>
                  <a:outerShdw blurRad="38100" dist="38100" dir="2700000" algn="tl">
                    <a:srgbClr val="000000">
                      <a:alpha val="43137"/>
                    </a:srgbClr>
                  </a:outerShdw>
                </a:effectLst>
                <a:latin typeface="Palatino Linotype" pitchFamily="18" charset="0"/>
              </a:rPr>
              <a:t>Valuations and Census Data</a:t>
            </a:r>
          </a:p>
          <a:p>
            <a:pPr lvl="3"/>
            <a:endParaRPr lang="en-US" sz="2400" dirty="0" smtClean="0">
              <a:latin typeface="Palatino Linotype" pitchFamily="18" charset="0"/>
            </a:endParaRPr>
          </a:p>
          <a:p>
            <a:pPr lvl="1"/>
            <a:endParaRPr lang="en-US" sz="2800" dirty="0" smtClean="0">
              <a:latin typeface="Palatino Linotype" pitchFamily="18" charset="0"/>
            </a:endParaRPr>
          </a:p>
          <a:p>
            <a:endParaRPr lang="en-US" sz="3200" dirty="0" smtClean="0">
              <a:latin typeface="Palatino Linotype" pitchFamily="18" charset="0"/>
            </a:endParaRPr>
          </a:p>
        </p:txBody>
      </p:sp>
      <p:sp>
        <p:nvSpPr>
          <p:cNvPr id="4" name="Slide Number Placeholder 3"/>
          <p:cNvSpPr>
            <a:spLocks noGrp="1"/>
          </p:cNvSpPr>
          <p:nvPr>
            <p:ph type="sldNum" sz="quarter" idx="12"/>
          </p:nvPr>
        </p:nvSpPr>
        <p:spPr/>
        <p:txBody>
          <a:bodyPr/>
          <a:lstStyle/>
          <a:p>
            <a:fld id="{A1E5B8EE-8B77-44FD-B0AF-914BD227BE08}" type="slidenum">
              <a:rPr lang="en-US" smtClean="0"/>
              <a:t>16</a:t>
            </a:fld>
            <a:endParaRPr lang="en-US" dirty="0"/>
          </a:p>
        </p:txBody>
      </p:sp>
    </p:spTree>
    <p:extLst>
      <p:ext uri="{BB962C8B-B14F-4D97-AF65-F5344CB8AC3E}">
        <p14:creationId xmlns:p14="http://schemas.microsoft.com/office/powerpoint/2010/main" val="8089487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effectLst>
                  <a:outerShdw blurRad="38100" dist="38100" dir="2700000" algn="tl">
                    <a:srgbClr val="000000">
                      <a:alpha val="43137"/>
                    </a:srgbClr>
                  </a:outerShdw>
                </a:effectLst>
                <a:latin typeface="Palatino Linotype" pitchFamily="18" charset="0"/>
              </a:rPr>
              <a:t>Provide to your auditors</a:t>
            </a:r>
          </a:p>
          <a:p>
            <a:r>
              <a:rPr lang="en-US" sz="2800" dirty="0">
                <a:effectLst>
                  <a:outerShdw blurRad="38100" dist="38100" dir="2700000" algn="tl">
                    <a:srgbClr val="000000">
                      <a:alpha val="43137"/>
                    </a:srgbClr>
                  </a:outerShdw>
                </a:effectLst>
                <a:latin typeface="Palatino Linotype" pitchFamily="18" charset="0"/>
              </a:rPr>
              <a:t>Complimentary User Entity Controls section—pages 19-20</a:t>
            </a:r>
          </a:p>
          <a:p>
            <a:r>
              <a:rPr lang="en-US" sz="2800" dirty="0">
                <a:effectLst>
                  <a:outerShdw blurRad="38100" dist="38100" dir="2700000" algn="tl">
                    <a:srgbClr val="000000">
                      <a:alpha val="43137"/>
                    </a:srgbClr>
                  </a:outerShdw>
                </a:effectLst>
                <a:latin typeface="Palatino Linotype" pitchFamily="18" charset="0"/>
              </a:rPr>
              <a:t>Review your organization’s controls around the following user entity controls:</a:t>
            </a:r>
          </a:p>
          <a:p>
            <a:pPr lvl="1"/>
            <a:r>
              <a:rPr lang="en-US" sz="2400" dirty="0">
                <a:effectLst>
                  <a:outerShdw blurRad="38100" dist="38100" dir="2700000" algn="tl">
                    <a:srgbClr val="000000">
                      <a:alpha val="43137"/>
                    </a:srgbClr>
                  </a:outerShdw>
                </a:effectLst>
                <a:latin typeface="Palatino Linotype" pitchFamily="18" charset="0"/>
              </a:rPr>
              <a:t>Enrollment</a:t>
            </a:r>
          </a:p>
          <a:p>
            <a:pPr lvl="1"/>
            <a:r>
              <a:rPr lang="en-US" sz="2400" dirty="0">
                <a:effectLst>
                  <a:outerShdw blurRad="38100" dist="38100" dir="2700000" algn="tl">
                    <a:srgbClr val="000000">
                      <a:alpha val="43137"/>
                    </a:srgbClr>
                  </a:outerShdw>
                </a:effectLst>
                <a:latin typeface="Palatino Linotype" pitchFamily="18" charset="0"/>
              </a:rPr>
              <a:t>Contributions</a:t>
            </a:r>
          </a:p>
          <a:p>
            <a:pPr lvl="1"/>
            <a:r>
              <a:rPr lang="en-US" sz="2400" dirty="0">
                <a:effectLst>
                  <a:outerShdw blurRad="38100" dist="38100" dir="2700000" algn="tl">
                    <a:srgbClr val="000000">
                      <a:alpha val="43137"/>
                    </a:srgbClr>
                  </a:outerShdw>
                </a:effectLst>
                <a:latin typeface="Palatino Linotype" pitchFamily="18" charset="0"/>
              </a:rPr>
              <a:t>Census Data</a:t>
            </a:r>
          </a:p>
          <a:p>
            <a:pPr lvl="1"/>
            <a:r>
              <a:rPr lang="en-US" sz="2400" dirty="0">
                <a:effectLst>
                  <a:outerShdw blurRad="38100" dist="38100" dir="2700000" algn="tl">
                    <a:srgbClr val="000000">
                      <a:alpha val="43137"/>
                    </a:srgbClr>
                  </a:outerShdw>
                </a:effectLst>
                <a:latin typeface="Palatino Linotype" pitchFamily="18" charset="0"/>
              </a:rPr>
              <a:t>Distributions</a:t>
            </a:r>
          </a:p>
          <a:p>
            <a:pPr lvl="1"/>
            <a:r>
              <a:rPr lang="en-US" sz="2400" dirty="0">
                <a:effectLst>
                  <a:outerShdw blurRad="38100" dist="38100" dir="2700000" algn="tl">
                    <a:srgbClr val="000000">
                      <a:alpha val="43137"/>
                    </a:srgbClr>
                  </a:outerShdw>
                </a:effectLst>
                <a:latin typeface="Palatino Linotype" pitchFamily="18" charset="0"/>
              </a:rPr>
              <a:t>IT General Controls</a:t>
            </a:r>
          </a:p>
          <a:p>
            <a:endParaRPr lang="en-US" dirty="0"/>
          </a:p>
        </p:txBody>
      </p:sp>
      <p:sp>
        <p:nvSpPr>
          <p:cNvPr id="3" name="Title 2"/>
          <p:cNvSpPr>
            <a:spLocks noGrp="1"/>
          </p:cNvSpPr>
          <p:nvPr>
            <p:ph type="title"/>
          </p:nvPr>
        </p:nvSpPr>
        <p:spPr/>
        <p:txBody>
          <a:bodyPr>
            <a:normAutofit fontScale="90000"/>
          </a:bodyPr>
          <a:lstStyle/>
          <a:p>
            <a:pPr algn="ctr"/>
            <a:r>
              <a:rPr lang="en-US" dirty="0" smtClean="0">
                <a:effectLst/>
              </a:rPr>
              <a:t>SOC 1 Type 2 Report—Why do I need this?</a:t>
            </a:r>
            <a:endParaRPr lang="en-US" dirty="0">
              <a:effectLst/>
            </a:endParaRPr>
          </a:p>
        </p:txBody>
      </p:sp>
      <p:sp>
        <p:nvSpPr>
          <p:cNvPr id="4" name="Slide Number Placeholder 3"/>
          <p:cNvSpPr>
            <a:spLocks noGrp="1"/>
          </p:cNvSpPr>
          <p:nvPr>
            <p:ph type="sldNum" sz="quarter" idx="12"/>
          </p:nvPr>
        </p:nvSpPr>
        <p:spPr/>
        <p:txBody>
          <a:bodyPr/>
          <a:lstStyle/>
          <a:p>
            <a:fld id="{A1E5B8EE-8B77-44FD-B0AF-914BD227BE08}" type="slidenum">
              <a:rPr lang="en-US" smtClean="0"/>
              <a:t>17</a:t>
            </a:fld>
            <a:endParaRPr lang="en-US" dirty="0"/>
          </a:p>
        </p:txBody>
      </p:sp>
    </p:spTree>
    <p:extLst>
      <p:ext uri="{BB962C8B-B14F-4D97-AF65-F5344CB8AC3E}">
        <p14:creationId xmlns:p14="http://schemas.microsoft.com/office/powerpoint/2010/main" val="9675256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effectLst>
                  <a:outerShdw blurRad="38100" dist="38100" dir="2700000" algn="tl">
                    <a:srgbClr val="000000">
                      <a:alpha val="43137"/>
                    </a:srgbClr>
                  </a:outerShdw>
                </a:effectLst>
                <a:latin typeface="Palatino Linotype" pitchFamily="18" charset="0"/>
              </a:rPr>
              <a:t>Enrollment-providing timely enrollment forms to new employees</a:t>
            </a:r>
          </a:p>
          <a:p>
            <a:r>
              <a:rPr lang="en-US" sz="2800" dirty="0">
                <a:effectLst>
                  <a:outerShdw blurRad="38100" dist="38100" dir="2700000" algn="tl">
                    <a:srgbClr val="000000">
                      <a:alpha val="43137"/>
                    </a:srgbClr>
                  </a:outerShdw>
                </a:effectLst>
                <a:latin typeface="Palatino Linotype" pitchFamily="18" charset="0"/>
              </a:rPr>
              <a:t>Annual checklists—promptly process, review, correct and certify to RSA the completeness of the Annual Checklist</a:t>
            </a:r>
          </a:p>
          <a:p>
            <a:r>
              <a:rPr lang="en-US" sz="2800" dirty="0">
                <a:effectLst>
                  <a:outerShdw blurRad="38100" dist="38100" dir="2700000" algn="tl">
                    <a:srgbClr val="000000">
                      <a:alpha val="43137"/>
                    </a:srgbClr>
                  </a:outerShdw>
                </a:effectLst>
                <a:latin typeface="Palatino Linotype" pitchFamily="18" charset="0"/>
              </a:rPr>
              <a:t>Completion of non-enrollee forms</a:t>
            </a:r>
          </a:p>
          <a:p>
            <a:r>
              <a:rPr lang="en-US" sz="2800" dirty="0">
                <a:effectLst>
                  <a:outerShdw blurRad="38100" dist="38100" dir="2700000" algn="tl">
                    <a:srgbClr val="000000">
                      <a:alpha val="43137"/>
                    </a:srgbClr>
                  </a:outerShdw>
                </a:effectLst>
                <a:latin typeface="Palatino Linotype" pitchFamily="18" charset="0"/>
              </a:rPr>
              <a:t>Timely and accurate termination of employment and last contribution remitted</a:t>
            </a:r>
          </a:p>
        </p:txBody>
      </p:sp>
      <p:sp>
        <p:nvSpPr>
          <p:cNvPr id="3" name="Title 2"/>
          <p:cNvSpPr>
            <a:spLocks noGrp="1"/>
          </p:cNvSpPr>
          <p:nvPr>
            <p:ph type="title"/>
          </p:nvPr>
        </p:nvSpPr>
        <p:spPr/>
        <p:txBody>
          <a:bodyPr>
            <a:normAutofit fontScale="90000"/>
          </a:bodyPr>
          <a:lstStyle/>
          <a:p>
            <a:r>
              <a:rPr lang="en-US" dirty="0" smtClean="0"/>
              <a:t>Examples of User Entity Controls</a:t>
            </a:r>
            <a:endParaRPr lang="en-US" dirty="0"/>
          </a:p>
        </p:txBody>
      </p:sp>
      <p:sp>
        <p:nvSpPr>
          <p:cNvPr id="4" name="Slide Number Placeholder 3"/>
          <p:cNvSpPr>
            <a:spLocks noGrp="1"/>
          </p:cNvSpPr>
          <p:nvPr>
            <p:ph type="sldNum" sz="quarter" idx="12"/>
          </p:nvPr>
        </p:nvSpPr>
        <p:spPr/>
        <p:txBody>
          <a:bodyPr/>
          <a:lstStyle/>
          <a:p>
            <a:fld id="{A1E5B8EE-8B77-44FD-B0AF-914BD227BE08}" type="slidenum">
              <a:rPr lang="en-US" smtClean="0"/>
              <a:t>18</a:t>
            </a:fld>
            <a:endParaRPr lang="en-US" dirty="0"/>
          </a:p>
        </p:txBody>
      </p:sp>
    </p:spTree>
    <p:extLst>
      <p:ext uri="{BB962C8B-B14F-4D97-AF65-F5344CB8AC3E}">
        <p14:creationId xmlns:p14="http://schemas.microsoft.com/office/powerpoint/2010/main" val="36197802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1E5B8EE-8B77-44FD-B0AF-914BD227BE08}" type="slidenum">
              <a:rPr lang="en-US" smtClean="0"/>
              <a:t>19</a:t>
            </a:fld>
            <a:endParaRPr lang="en-US" dirty="0"/>
          </a:p>
        </p:txBody>
      </p:sp>
      <p:sp>
        <p:nvSpPr>
          <p:cNvPr id="5" name="Title 2"/>
          <p:cNvSpPr>
            <a:spLocks noGrp="1"/>
          </p:cNvSpPr>
          <p:nvPr>
            <p:ph type="title"/>
          </p:nvPr>
        </p:nvSpPr>
        <p:spPr/>
        <p:txBody>
          <a:bodyPr>
            <a:normAutofit fontScale="90000"/>
          </a:bodyPr>
          <a:lstStyle/>
          <a:p>
            <a:pPr algn="ctr"/>
            <a:r>
              <a:rPr lang="en-US" dirty="0" smtClean="0">
                <a:effectLst/>
              </a:rPr>
              <a:t>Note Disclosures and Required Supplementary Information</a:t>
            </a:r>
            <a:endParaRPr lang="en-US" dirty="0">
              <a:effectLst/>
            </a:endParaRPr>
          </a:p>
        </p:txBody>
      </p:sp>
      <p:pic>
        <p:nvPicPr>
          <p:cNvPr id="4" name="Content Placeholder 3"/>
          <p:cNvPicPr>
            <a:picLocks noGrp="1" noChangeAspect="1"/>
          </p:cNvPicPr>
          <p:nvPr>
            <p:ph idx="1"/>
          </p:nvPr>
        </p:nvPicPr>
        <p:blipFill>
          <a:blip r:embed="rId2"/>
          <a:stretch>
            <a:fillRect/>
          </a:stretch>
        </p:blipFill>
        <p:spPr>
          <a:xfrm>
            <a:off x="1251842" y="1481138"/>
            <a:ext cx="6640315" cy="4525962"/>
          </a:xfrm>
          <a:prstGeom prst="rect">
            <a:avLst/>
          </a:prstGeom>
          <a:effectLst>
            <a:innerShdw blurRad="114300">
              <a:prstClr val="black"/>
            </a:innerShdw>
          </a:effectLst>
        </p:spPr>
      </p:pic>
    </p:spTree>
    <p:extLst>
      <p:ext uri="{BB962C8B-B14F-4D97-AF65-F5344CB8AC3E}">
        <p14:creationId xmlns:p14="http://schemas.microsoft.com/office/powerpoint/2010/main" val="28922916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i="1" dirty="0" smtClean="0"/>
              <a:t>ERS Retirement </a:t>
            </a:r>
            <a:br>
              <a:rPr lang="en-US" i="1" dirty="0" smtClean="0"/>
            </a:br>
            <a:r>
              <a:rPr lang="en-US" i="1" dirty="0" smtClean="0"/>
              <a:t>Employer Portal</a:t>
            </a:r>
            <a:endParaRPr lang="en-US" i="1" dirty="0"/>
          </a:p>
        </p:txBody>
      </p:sp>
      <p:sp>
        <p:nvSpPr>
          <p:cNvPr id="3" name="Subtitle 2"/>
          <p:cNvSpPr>
            <a:spLocks noGrp="1"/>
          </p:cNvSpPr>
          <p:nvPr>
            <p:ph type="subTitle" idx="1"/>
          </p:nvPr>
        </p:nvSpPr>
        <p:spPr/>
        <p:txBody>
          <a:bodyPr/>
          <a:lstStyle/>
          <a:p>
            <a:r>
              <a:rPr lang="en-US" dirty="0" smtClean="0"/>
              <a:t>Project Update</a:t>
            </a:r>
            <a:endParaRPr lang="en-US" dirty="0"/>
          </a:p>
        </p:txBody>
      </p:sp>
      <p:sp>
        <p:nvSpPr>
          <p:cNvPr id="4" name="Slide Number Placeholder 3"/>
          <p:cNvSpPr>
            <a:spLocks noGrp="1"/>
          </p:cNvSpPr>
          <p:nvPr>
            <p:ph type="sldNum" sz="quarter" idx="12"/>
          </p:nvPr>
        </p:nvSpPr>
        <p:spPr/>
        <p:txBody>
          <a:bodyPr/>
          <a:lstStyle/>
          <a:p>
            <a:fld id="{45292C34-3E5E-4BA5-AF54-F1601B144FB0}" type="slidenum">
              <a:rPr lang="en-US" smtClean="0"/>
              <a:pPr/>
              <a:t>2</a:t>
            </a:fld>
            <a:endParaRPr lang="en-US" dirty="0">
              <a:solidFill>
                <a:srgbClr val="FFFFFF"/>
              </a:solidFill>
            </a:endParaRPr>
          </a:p>
        </p:txBody>
      </p:sp>
    </p:spTree>
    <p:extLst>
      <p:ext uri="{BB962C8B-B14F-4D97-AF65-F5344CB8AC3E}">
        <p14:creationId xmlns:p14="http://schemas.microsoft.com/office/powerpoint/2010/main" val="31011989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effectLst>
                  <a:outerShdw blurRad="38100" dist="38100" dir="2700000" algn="tl">
                    <a:srgbClr val="000000">
                      <a:alpha val="43137"/>
                    </a:srgbClr>
                  </a:outerShdw>
                </a:effectLst>
                <a:latin typeface="Palatino Linotype" pitchFamily="18" charset="0"/>
              </a:rPr>
              <a:t>Follows requirements of GASB 68</a:t>
            </a:r>
          </a:p>
          <a:p>
            <a:r>
              <a:rPr lang="en-US" sz="2400" dirty="0">
                <a:effectLst>
                  <a:outerShdw blurRad="38100" dist="38100" dir="2700000" algn="tl">
                    <a:srgbClr val="000000">
                      <a:alpha val="43137"/>
                    </a:srgbClr>
                  </a:outerShdw>
                </a:effectLst>
                <a:latin typeface="Palatino Linotype" pitchFamily="18" charset="0"/>
              </a:rPr>
              <a:t>Contains disclosures specific to ERS for your September 30, 2015 financials</a:t>
            </a:r>
          </a:p>
          <a:p>
            <a:r>
              <a:rPr lang="en-US" sz="2400" dirty="0">
                <a:effectLst>
                  <a:outerShdw blurRad="38100" dist="38100" dir="2700000" algn="tl">
                    <a:srgbClr val="000000">
                      <a:alpha val="43137"/>
                    </a:srgbClr>
                  </a:outerShdw>
                </a:effectLst>
                <a:latin typeface="Palatino Linotype" pitchFamily="18" charset="0"/>
              </a:rPr>
              <a:t>These disclosures as presented have been run through a GAAP disclosure checklist relative to GASB 68 and 71 disclosures</a:t>
            </a:r>
          </a:p>
          <a:p>
            <a:r>
              <a:rPr lang="en-US" sz="2400" dirty="0">
                <a:effectLst>
                  <a:outerShdw blurRad="38100" dist="38100" dir="2700000" algn="tl">
                    <a:srgbClr val="000000">
                      <a:alpha val="43137"/>
                    </a:srgbClr>
                  </a:outerShdw>
                </a:effectLst>
                <a:latin typeface="Palatino Linotype" pitchFamily="18" charset="0"/>
              </a:rPr>
              <a:t>Note:  Summary of Significant Accounting Policies—see suggested language</a:t>
            </a:r>
          </a:p>
          <a:p>
            <a:r>
              <a:rPr lang="en-US" sz="2400" dirty="0">
                <a:effectLst>
                  <a:outerShdw blurRad="38100" dist="38100" dir="2700000" algn="tl">
                    <a:srgbClr val="000000">
                      <a:alpha val="43137"/>
                    </a:srgbClr>
                  </a:outerShdw>
                </a:effectLst>
                <a:latin typeface="Palatino Linotype" pitchFamily="18" charset="0"/>
              </a:rPr>
              <a:t>Note X—this is your note that gives more specific information about the ERS plan</a:t>
            </a:r>
          </a:p>
          <a:p>
            <a:r>
              <a:rPr lang="en-US" sz="2400" dirty="0">
                <a:effectLst>
                  <a:outerShdw blurRad="38100" dist="38100" dir="2700000" algn="tl">
                    <a:srgbClr val="000000">
                      <a:alpha val="43137"/>
                    </a:srgbClr>
                  </a:outerShdw>
                </a:effectLst>
                <a:latin typeface="Palatino Linotype" pitchFamily="18" charset="0"/>
              </a:rPr>
              <a:t>References to “See Detail Table or Report”</a:t>
            </a:r>
          </a:p>
          <a:p>
            <a:endParaRPr lang="en-US" dirty="0" smtClean="0"/>
          </a:p>
          <a:p>
            <a:endParaRPr lang="en-US" dirty="0"/>
          </a:p>
        </p:txBody>
      </p:sp>
      <p:sp>
        <p:nvSpPr>
          <p:cNvPr id="3" name="Title 2"/>
          <p:cNvSpPr>
            <a:spLocks noGrp="1"/>
          </p:cNvSpPr>
          <p:nvPr>
            <p:ph type="title"/>
          </p:nvPr>
        </p:nvSpPr>
        <p:spPr/>
        <p:txBody>
          <a:bodyPr>
            <a:normAutofit fontScale="90000"/>
          </a:bodyPr>
          <a:lstStyle/>
          <a:p>
            <a:pPr algn="ctr"/>
            <a:r>
              <a:rPr lang="en-US" dirty="0" smtClean="0">
                <a:effectLst/>
              </a:rPr>
              <a:t>Note Disclosures and Required Supplementary Information</a:t>
            </a:r>
            <a:endParaRPr lang="en-US" dirty="0">
              <a:effectLst/>
            </a:endParaRPr>
          </a:p>
        </p:txBody>
      </p:sp>
      <p:sp>
        <p:nvSpPr>
          <p:cNvPr id="4" name="Slide Number Placeholder 3"/>
          <p:cNvSpPr>
            <a:spLocks noGrp="1"/>
          </p:cNvSpPr>
          <p:nvPr>
            <p:ph type="sldNum" sz="quarter" idx="12"/>
          </p:nvPr>
        </p:nvSpPr>
        <p:spPr/>
        <p:txBody>
          <a:bodyPr/>
          <a:lstStyle/>
          <a:p>
            <a:fld id="{A1E5B8EE-8B77-44FD-B0AF-914BD227BE08}" type="slidenum">
              <a:rPr lang="en-US" smtClean="0"/>
              <a:t>20</a:t>
            </a:fld>
            <a:endParaRPr lang="en-US" dirty="0"/>
          </a:p>
        </p:txBody>
      </p:sp>
    </p:spTree>
    <p:extLst>
      <p:ext uri="{BB962C8B-B14F-4D97-AF65-F5344CB8AC3E}">
        <p14:creationId xmlns:p14="http://schemas.microsoft.com/office/powerpoint/2010/main" val="17126983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a:effectLst>
                  <a:outerShdw blurRad="38100" dist="38100" dir="2700000" algn="tl">
                    <a:srgbClr val="000000">
                      <a:alpha val="43137"/>
                    </a:srgbClr>
                  </a:outerShdw>
                </a:effectLst>
                <a:latin typeface="Palatino Linotype" pitchFamily="18" charset="0"/>
              </a:rPr>
              <a:t>Valuation Date:  September 30, 2013</a:t>
            </a:r>
          </a:p>
          <a:p>
            <a:r>
              <a:rPr lang="en-US" sz="2800" dirty="0">
                <a:effectLst>
                  <a:outerShdw blurRad="38100" dist="38100" dir="2700000" algn="tl">
                    <a:srgbClr val="000000">
                      <a:alpha val="43137"/>
                    </a:srgbClr>
                  </a:outerShdw>
                </a:effectLst>
                <a:latin typeface="Palatino Linotype" pitchFamily="18" charset="0"/>
              </a:rPr>
              <a:t>Measurement Date:  September 30, 2014</a:t>
            </a:r>
          </a:p>
          <a:p>
            <a:r>
              <a:rPr lang="en-US" sz="2800" dirty="0">
                <a:effectLst>
                  <a:outerShdw blurRad="38100" dist="38100" dir="2700000" algn="tl">
                    <a:srgbClr val="000000">
                      <a:alpha val="43137"/>
                    </a:srgbClr>
                  </a:outerShdw>
                </a:effectLst>
                <a:latin typeface="Palatino Linotype" pitchFamily="18" charset="0"/>
              </a:rPr>
              <a:t>Measurement Period:  Oct 1, 2013-Sept 30, 2014</a:t>
            </a:r>
          </a:p>
          <a:p>
            <a:r>
              <a:rPr lang="en-US" sz="2800" dirty="0">
                <a:effectLst>
                  <a:outerShdw blurRad="38100" dist="38100" dir="2700000" algn="tl">
                    <a:srgbClr val="000000">
                      <a:alpha val="43137"/>
                    </a:srgbClr>
                  </a:outerShdw>
                </a:effectLst>
                <a:latin typeface="Palatino Linotype" pitchFamily="18" charset="0"/>
              </a:rPr>
              <a:t>Financial Statement Date:  September 30, 2015</a:t>
            </a:r>
          </a:p>
          <a:p>
            <a:r>
              <a:rPr lang="en-US" sz="2800" dirty="0">
                <a:effectLst>
                  <a:outerShdw blurRad="38100" dist="38100" dir="2700000" algn="tl">
                    <a:srgbClr val="000000">
                      <a:alpha val="43137"/>
                    </a:srgbClr>
                  </a:outerShdw>
                </a:effectLst>
                <a:latin typeface="Palatino Linotype" pitchFamily="18" charset="0"/>
              </a:rPr>
              <a:t>Net Pension Liability for 9/30/2013 was rolled forward to 9/30/2014 using standard roll-forward procedures by actuary</a:t>
            </a:r>
          </a:p>
          <a:p>
            <a:endParaRPr lang="en-US" dirty="0"/>
          </a:p>
        </p:txBody>
      </p:sp>
      <p:sp>
        <p:nvSpPr>
          <p:cNvPr id="3" name="Slide Number Placeholder 2"/>
          <p:cNvSpPr>
            <a:spLocks noGrp="1"/>
          </p:cNvSpPr>
          <p:nvPr>
            <p:ph type="sldNum" sz="quarter" idx="12"/>
          </p:nvPr>
        </p:nvSpPr>
        <p:spPr/>
        <p:txBody>
          <a:bodyPr/>
          <a:lstStyle/>
          <a:p>
            <a:fld id="{A1E5B8EE-8B77-44FD-B0AF-914BD227BE08}" type="slidenum">
              <a:rPr lang="en-US" smtClean="0"/>
              <a:t>21</a:t>
            </a:fld>
            <a:endParaRPr lang="en-US" dirty="0"/>
          </a:p>
        </p:txBody>
      </p:sp>
      <p:sp>
        <p:nvSpPr>
          <p:cNvPr id="4" name="Title 3"/>
          <p:cNvSpPr>
            <a:spLocks noGrp="1"/>
          </p:cNvSpPr>
          <p:nvPr>
            <p:ph type="title"/>
          </p:nvPr>
        </p:nvSpPr>
        <p:spPr/>
        <p:txBody>
          <a:bodyPr/>
          <a:lstStyle/>
          <a:p>
            <a:pPr algn="ctr"/>
            <a:r>
              <a:rPr lang="en-US" dirty="0" smtClean="0"/>
              <a:t>Important Dates</a:t>
            </a:r>
            <a:endParaRPr lang="en-US" dirty="0"/>
          </a:p>
        </p:txBody>
      </p:sp>
    </p:spTree>
    <p:extLst>
      <p:ext uri="{BB962C8B-B14F-4D97-AF65-F5344CB8AC3E}">
        <p14:creationId xmlns:p14="http://schemas.microsoft.com/office/powerpoint/2010/main" val="37806845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1"/>
            <a:r>
              <a:rPr lang="en-US" sz="2000" dirty="0">
                <a:effectLst>
                  <a:outerShdw blurRad="38100" dist="38100" dir="2700000" algn="tl">
                    <a:srgbClr val="000000">
                      <a:alpha val="43137"/>
                    </a:srgbClr>
                  </a:outerShdw>
                </a:effectLst>
                <a:latin typeface="Palatino Linotype" pitchFamily="18" charset="0"/>
              </a:rPr>
              <a:t>Schedule of Change in Net Pension Liability and Related Ratios</a:t>
            </a:r>
          </a:p>
          <a:p>
            <a:pPr lvl="2"/>
            <a:r>
              <a:rPr lang="en-US" sz="2000" dirty="0">
                <a:effectLst>
                  <a:outerShdw blurRad="38100" dist="38100" dir="2700000" algn="tl">
                    <a:srgbClr val="000000">
                      <a:alpha val="43137"/>
                    </a:srgbClr>
                  </a:outerShdw>
                </a:effectLst>
                <a:latin typeface="Palatino Linotype" pitchFamily="18" charset="0"/>
              </a:rPr>
              <a:t>GASB 68, paragraph </a:t>
            </a:r>
            <a:r>
              <a:rPr lang="en-US" sz="2000" dirty="0" smtClean="0">
                <a:effectLst>
                  <a:outerShdw blurRad="38100" dist="38100" dir="2700000" algn="tl">
                    <a:srgbClr val="000000">
                      <a:alpha val="43137"/>
                    </a:srgbClr>
                  </a:outerShdw>
                </a:effectLst>
                <a:latin typeface="Palatino Linotype" pitchFamily="18" charset="0"/>
              </a:rPr>
              <a:t>46 a and b</a:t>
            </a:r>
            <a:endParaRPr lang="en-US" sz="2000" dirty="0">
              <a:effectLst>
                <a:outerShdw blurRad="38100" dist="38100" dir="2700000" algn="tl">
                  <a:srgbClr val="000000">
                    <a:alpha val="43137"/>
                  </a:srgbClr>
                </a:outerShdw>
              </a:effectLst>
              <a:latin typeface="Palatino Linotype" pitchFamily="18" charset="0"/>
            </a:endParaRPr>
          </a:p>
          <a:p>
            <a:pPr lvl="2"/>
            <a:r>
              <a:rPr lang="en-US" sz="2000" dirty="0">
                <a:effectLst>
                  <a:outerShdw blurRad="38100" dist="38100" dir="2700000" algn="tl">
                    <a:srgbClr val="000000">
                      <a:alpha val="43137"/>
                    </a:srgbClr>
                  </a:outerShdw>
                </a:effectLst>
                <a:latin typeface="Palatino Linotype" pitchFamily="18" charset="0"/>
              </a:rPr>
              <a:t>Covered employee payroll</a:t>
            </a:r>
          </a:p>
          <a:p>
            <a:pPr lvl="3"/>
            <a:r>
              <a:rPr lang="en-US" sz="2000" dirty="0">
                <a:effectLst>
                  <a:outerShdw blurRad="38100" dist="38100" dir="2700000" algn="tl">
                    <a:srgbClr val="000000">
                      <a:alpha val="43137"/>
                    </a:srgbClr>
                  </a:outerShdw>
                </a:effectLst>
                <a:latin typeface="Palatino Linotype" pitchFamily="18" charset="0"/>
              </a:rPr>
              <a:t>Not pensionable payroll</a:t>
            </a:r>
          </a:p>
          <a:p>
            <a:pPr lvl="3"/>
            <a:r>
              <a:rPr lang="en-US" sz="2000" dirty="0">
                <a:effectLst>
                  <a:outerShdw blurRad="38100" dist="38100" dir="2700000" algn="tl">
                    <a:srgbClr val="000000">
                      <a:alpha val="43137"/>
                    </a:srgbClr>
                  </a:outerShdw>
                </a:effectLst>
                <a:latin typeface="Palatino Linotype" pitchFamily="18" charset="0"/>
              </a:rPr>
              <a:t>Covered employee payroll during Measurement Period (FY2014)</a:t>
            </a:r>
          </a:p>
          <a:p>
            <a:pPr lvl="1"/>
            <a:r>
              <a:rPr lang="en-US" sz="2000" dirty="0">
                <a:effectLst>
                  <a:outerShdw blurRad="38100" dist="38100" dir="2700000" algn="tl">
                    <a:srgbClr val="000000">
                      <a:alpha val="43137"/>
                    </a:srgbClr>
                  </a:outerShdw>
                </a:effectLst>
                <a:latin typeface="Palatino Linotype" pitchFamily="18" charset="0"/>
              </a:rPr>
              <a:t>Schedule of Contributions</a:t>
            </a:r>
          </a:p>
          <a:p>
            <a:pPr lvl="2"/>
            <a:r>
              <a:rPr lang="en-US" sz="2000" dirty="0">
                <a:effectLst>
                  <a:outerShdw blurRad="38100" dist="38100" dir="2700000" algn="tl">
                    <a:srgbClr val="000000">
                      <a:alpha val="43137"/>
                    </a:srgbClr>
                  </a:outerShdw>
                </a:effectLst>
                <a:latin typeface="Palatino Linotype" pitchFamily="18" charset="0"/>
              </a:rPr>
              <a:t>GASB 68, paragraph 46c</a:t>
            </a:r>
          </a:p>
          <a:p>
            <a:pPr lvl="2"/>
            <a:r>
              <a:rPr lang="en-US" sz="2000" dirty="0">
                <a:effectLst>
                  <a:outerShdw blurRad="38100" dist="38100" dir="2700000" algn="tl">
                    <a:srgbClr val="000000">
                      <a:alpha val="43137"/>
                    </a:srgbClr>
                  </a:outerShdw>
                </a:effectLst>
                <a:latin typeface="Palatino Linotype" pitchFamily="18" charset="0"/>
              </a:rPr>
              <a:t>Contributions only for normal and accrued liability component of employer rate </a:t>
            </a:r>
          </a:p>
          <a:p>
            <a:pPr lvl="2"/>
            <a:r>
              <a:rPr lang="en-US" sz="2000" dirty="0">
                <a:effectLst>
                  <a:outerShdw blurRad="38100" dist="38100" dir="2700000" algn="tl">
                    <a:srgbClr val="000000">
                      <a:alpha val="43137"/>
                    </a:srgbClr>
                  </a:outerShdw>
                </a:effectLst>
                <a:latin typeface="Palatino Linotype" pitchFamily="18" charset="0"/>
              </a:rPr>
              <a:t>Covered employee payroll—during fiscal year of your audit report (FY2015)</a:t>
            </a:r>
          </a:p>
        </p:txBody>
      </p:sp>
      <p:sp>
        <p:nvSpPr>
          <p:cNvPr id="3" name="Title 2"/>
          <p:cNvSpPr>
            <a:spLocks noGrp="1"/>
          </p:cNvSpPr>
          <p:nvPr>
            <p:ph type="title"/>
          </p:nvPr>
        </p:nvSpPr>
        <p:spPr/>
        <p:txBody>
          <a:bodyPr>
            <a:normAutofit fontScale="90000"/>
          </a:bodyPr>
          <a:lstStyle/>
          <a:p>
            <a:pPr algn="ctr"/>
            <a:r>
              <a:rPr lang="en-US" dirty="0" smtClean="0">
                <a:effectLst/>
              </a:rPr>
              <a:t>Note Disclosures and Required Supplementary Information (RSI)</a:t>
            </a:r>
            <a:endParaRPr lang="en-US" dirty="0">
              <a:effectLst/>
            </a:endParaRPr>
          </a:p>
        </p:txBody>
      </p:sp>
      <p:sp>
        <p:nvSpPr>
          <p:cNvPr id="4" name="Slide Number Placeholder 3"/>
          <p:cNvSpPr>
            <a:spLocks noGrp="1"/>
          </p:cNvSpPr>
          <p:nvPr>
            <p:ph type="sldNum" sz="quarter" idx="12"/>
          </p:nvPr>
        </p:nvSpPr>
        <p:spPr/>
        <p:txBody>
          <a:bodyPr/>
          <a:lstStyle/>
          <a:p>
            <a:fld id="{A1E5B8EE-8B77-44FD-B0AF-914BD227BE08}" type="slidenum">
              <a:rPr lang="en-US" smtClean="0"/>
              <a:t>22</a:t>
            </a:fld>
            <a:endParaRPr lang="en-US" dirty="0"/>
          </a:p>
        </p:txBody>
      </p:sp>
    </p:spTree>
    <p:extLst>
      <p:ext uri="{BB962C8B-B14F-4D97-AF65-F5344CB8AC3E}">
        <p14:creationId xmlns:p14="http://schemas.microsoft.com/office/powerpoint/2010/main" val="18111293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1E5B8EE-8B77-44FD-B0AF-914BD227BE08}" type="slidenum">
              <a:rPr lang="en-US" smtClean="0"/>
              <a:t>23</a:t>
            </a:fld>
            <a:endParaRPr lang="en-US" dirty="0"/>
          </a:p>
        </p:txBody>
      </p:sp>
      <p:sp>
        <p:nvSpPr>
          <p:cNvPr id="10" name="TextBox 9"/>
          <p:cNvSpPr txBox="1"/>
          <p:nvPr/>
        </p:nvSpPr>
        <p:spPr>
          <a:xfrm>
            <a:off x="838200" y="304800"/>
            <a:ext cx="7543800" cy="1077218"/>
          </a:xfrm>
          <a:prstGeom prst="rect">
            <a:avLst/>
          </a:prstGeom>
          <a:noFill/>
        </p:spPr>
        <p:txBody>
          <a:bodyPr wrap="square" rtlCol="0">
            <a:spAutoFit/>
          </a:bodyPr>
          <a:lstStyle/>
          <a:p>
            <a:pPr algn="ctr"/>
            <a:r>
              <a:rPr lang="en-US" sz="1600" dirty="0" smtClean="0"/>
              <a:t>Schedules of Required Supplementary Information</a:t>
            </a:r>
          </a:p>
          <a:p>
            <a:pPr algn="ctr"/>
            <a:r>
              <a:rPr lang="en-US" sz="1600" dirty="0" smtClean="0"/>
              <a:t>Schedule of Changes in the City’s Net Pension Liability and Related Ratios</a:t>
            </a:r>
          </a:p>
          <a:p>
            <a:pPr algn="ctr"/>
            <a:r>
              <a:rPr lang="en-US" sz="1600" dirty="0" smtClean="0"/>
              <a:t>Last 10 Fiscal Years</a:t>
            </a:r>
          </a:p>
          <a:p>
            <a:pPr algn="ctr"/>
            <a:r>
              <a:rPr lang="en-US" sz="1600" dirty="0" smtClean="0"/>
              <a:t>(Dollar amounts in thousands)</a:t>
            </a:r>
          </a:p>
        </p:txBody>
      </p:sp>
      <p:graphicFrame>
        <p:nvGraphicFramePr>
          <p:cNvPr id="15" name="Content Placeholder 14"/>
          <p:cNvGraphicFramePr>
            <a:graphicFrameLocks noGrp="1"/>
          </p:cNvGraphicFramePr>
          <p:nvPr>
            <p:ph idx="1"/>
            <p:extLst>
              <p:ext uri="{D42A27DB-BD31-4B8C-83A1-F6EECF244321}">
                <p14:modId xmlns:p14="http://schemas.microsoft.com/office/powerpoint/2010/main" val="2975670643"/>
              </p:ext>
            </p:extLst>
          </p:nvPr>
        </p:nvGraphicFramePr>
        <p:xfrm>
          <a:off x="457204" y="1661791"/>
          <a:ext cx="8229591" cy="4164655"/>
        </p:xfrm>
        <a:graphic>
          <a:graphicData uri="http://schemas.openxmlformats.org/drawingml/2006/table">
            <a:tbl>
              <a:tblPr>
                <a:effectLst>
                  <a:innerShdw blurRad="114300">
                    <a:prstClr val="black"/>
                  </a:innerShdw>
                </a:effectLst>
              </a:tblPr>
              <a:tblGrid>
                <a:gridCol w="283779"/>
                <a:gridCol w="283779"/>
                <a:gridCol w="283779"/>
                <a:gridCol w="283779"/>
                <a:gridCol w="283779"/>
                <a:gridCol w="283779"/>
                <a:gridCol w="283779"/>
                <a:gridCol w="283779"/>
                <a:gridCol w="283779"/>
                <a:gridCol w="283779"/>
                <a:gridCol w="283779"/>
                <a:gridCol w="283779"/>
                <a:gridCol w="283779"/>
                <a:gridCol w="283779"/>
                <a:gridCol w="283779"/>
                <a:gridCol w="283779"/>
                <a:gridCol w="283779"/>
                <a:gridCol w="283779"/>
                <a:gridCol w="283779"/>
                <a:gridCol w="283779"/>
                <a:gridCol w="283779"/>
                <a:gridCol w="283779"/>
                <a:gridCol w="283779"/>
                <a:gridCol w="283779"/>
                <a:gridCol w="283779"/>
                <a:gridCol w="283779"/>
                <a:gridCol w="283779"/>
                <a:gridCol w="283779"/>
                <a:gridCol w="283779"/>
              </a:tblGrid>
              <a:tr h="88681">
                <a:tc>
                  <a:txBody>
                    <a:bodyPr/>
                    <a:lstStyle/>
                    <a:p>
                      <a:pPr algn="l" fontAlgn="b"/>
                      <a:endParaRPr lang="en-US" sz="5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r>
              <a:tr h="93115">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r" fontAlgn="b"/>
                      <a:r>
                        <a:rPr lang="en-US" sz="600" b="1" i="0" u="sng" strike="noStrike">
                          <a:solidFill>
                            <a:srgbClr val="000000"/>
                          </a:solidFill>
                          <a:effectLst/>
                          <a:latin typeface="Calibri" panose="020F0502020204030204" pitchFamily="34" charset="0"/>
                        </a:rPr>
                        <a:t>2015</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1" i="0" u="sng"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r" fontAlgn="b"/>
                      <a:r>
                        <a:rPr lang="en-US" sz="600" b="1" i="0" u="sng" strike="noStrike">
                          <a:solidFill>
                            <a:srgbClr val="000000"/>
                          </a:solidFill>
                          <a:effectLst/>
                          <a:latin typeface="Calibri" panose="020F0502020204030204" pitchFamily="34" charset="0"/>
                        </a:rPr>
                        <a:t>2016</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1" i="0" u="sng"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r" fontAlgn="b"/>
                      <a:r>
                        <a:rPr lang="en-US" sz="600" b="1" i="0" u="sng" strike="noStrike">
                          <a:solidFill>
                            <a:srgbClr val="000000"/>
                          </a:solidFill>
                          <a:effectLst/>
                          <a:latin typeface="Calibri" panose="020F0502020204030204" pitchFamily="34" charset="0"/>
                        </a:rPr>
                        <a:t>2017</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1" i="0" u="sng"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r" fontAlgn="b"/>
                      <a:r>
                        <a:rPr lang="en-US" sz="600" b="1" i="0" u="sng" strike="noStrike">
                          <a:solidFill>
                            <a:srgbClr val="000000"/>
                          </a:solidFill>
                          <a:effectLst/>
                          <a:latin typeface="Calibri" panose="020F0502020204030204" pitchFamily="34" charset="0"/>
                        </a:rPr>
                        <a:t>2018</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1" i="0" u="sng"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r" fontAlgn="b"/>
                      <a:r>
                        <a:rPr lang="en-US" sz="600" b="1" i="0" u="sng" strike="noStrike">
                          <a:solidFill>
                            <a:srgbClr val="000000"/>
                          </a:solidFill>
                          <a:effectLst/>
                          <a:latin typeface="Calibri" panose="020F0502020204030204" pitchFamily="34" charset="0"/>
                        </a:rPr>
                        <a:t>2019</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1" i="0" u="sng"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r" fontAlgn="b"/>
                      <a:r>
                        <a:rPr lang="en-US" sz="600" b="1" i="0" u="sng" strike="noStrike">
                          <a:solidFill>
                            <a:srgbClr val="000000"/>
                          </a:solidFill>
                          <a:effectLst/>
                          <a:latin typeface="Calibri" panose="020F0502020204030204" pitchFamily="34" charset="0"/>
                        </a:rPr>
                        <a:t>2020</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1" i="0" u="sng"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r" fontAlgn="b"/>
                      <a:r>
                        <a:rPr lang="en-US" sz="600" b="1" i="0" u="sng" strike="noStrike">
                          <a:solidFill>
                            <a:srgbClr val="000000"/>
                          </a:solidFill>
                          <a:effectLst/>
                          <a:latin typeface="Calibri" panose="020F0502020204030204" pitchFamily="34" charset="0"/>
                        </a:rPr>
                        <a:t>2021</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1" i="0" u="sng"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r" fontAlgn="b"/>
                      <a:r>
                        <a:rPr lang="en-US" sz="600" b="1" i="0" u="sng" strike="noStrike">
                          <a:solidFill>
                            <a:srgbClr val="000000"/>
                          </a:solidFill>
                          <a:effectLst/>
                          <a:latin typeface="Calibri" panose="020F0502020204030204" pitchFamily="34" charset="0"/>
                        </a:rPr>
                        <a:t>2022</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1" i="0" u="sng"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r" fontAlgn="b"/>
                      <a:r>
                        <a:rPr lang="en-US" sz="600" b="1" i="0" u="sng" strike="noStrike">
                          <a:solidFill>
                            <a:srgbClr val="000000"/>
                          </a:solidFill>
                          <a:effectLst/>
                          <a:latin typeface="Calibri" panose="020F0502020204030204" pitchFamily="34" charset="0"/>
                        </a:rPr>
                        <a:t>2023</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1" i="0" u="sng"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r" fontAlgn="b"/>
                      <a:r>
                        <a:rPr lang="en-US" sz="600" b="1" i="0" u="sng" strike="noStrike">
                          <a:solidFill>
                            <a:srgbClr val="000000"/>
                          </a:solidFill>
                          <a:effectLst/>
                          <a:latin typeface="Calibri" panose="020F0502020204030204" pitchFamily="34" charset="0"/>
                        </a:rPr>
                        <a:t>2024</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r>
              <a:tr h="93115">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r>
              <a:tr h="93115">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gridSpan="3">
                  <a:txBody>
                    <a:bodyPr/>
                    <a:lstStyle/>
                    <a:p>
                      <a:pPr algn="l" fontAlgn="b"/>
                      <a:r>
                        <a:rPr lang="en-US" sz="600" b="1" i="0" u="none" strike="noStrike">
                          <a:solidFill>
                            <a:srgbClr val="000000"/>
                          </a:solidFill>
                          <a:effectLst/>
                          <a:latin typeface="Calibri" panose="020F0502020204030204" pitchFamily="34" charset="0"/>
                        </a:rPr>
                        <a:t>Total Pension Liability</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r>
              <a:tr h="93115">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gridSpan="2">
                  <a:txBody>
                    <a:bodyPr/>
                    <a:lstStyle/>
                    <a:p>
                      <a:pPr algn="l" fontAlgn="b"/>
                      <a:r>
                        <a:rPr lang="en-US" sz="600" b="0" i="0" u="none" strike="noStrike">
                          <a:solidFill>
                            <a:srgbClr val="000000"/>
                          </a:solidFill>
                          <a:effectLst/>
                          <a:latin typeface="Calibri" panose="020F0502020204030204" pitchFamily="34" charset="0"/>
                        </a:rPr>
                        <a:t>Service Cost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hMerge="1">
                  <a:txBody>
                    <a:bodyPr/>
                    <a:lstStyle/>
                    <a:p>
                      <a:endParaRPr lang="en-US"/>
                    </a:p>
                  </a:txBody>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r>
              <a:tr h="93115">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Interest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r>
              <a:tr h="93115">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gridSpan="3">
                  <a:txBody>
                    <a:bodyPr/>
                    <a:lstStyle/>
                    <a:p>
                      <a:pPr algn="l" fontAlgn="b"/>
                      <a:r>
                        <a:rPr lang="en-US" sz="600" b="0" i="0" u="none" strike="noStrike">
                          <a:solidFill>
                            <a:srgbClr val="000000"/>
                          </a:solidFill>
                          <a:effectLst/>
                          <a:latin typeface="Calibri" panose="020F0502020204030204" pitchFamily="34" charset="0"/>
                        </a:rPr>
                        <a:t>Changes of benefit terms</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r>
              <a:tr h="93115">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gridSpan="6">
                  <a:txBody>
                    <a:bodyPr/>
                    <a:lstStyle/>
                    <a:p>
                      <a:pPr algn="l" fontAlgn="b"/>
                      <a:r>
                        <a:rPr lang="en-US" sz="600" b="0" i="0" u="none" strike="noStrike">
                          <a:solidFill>
                            <a:srgbClr val="000000"/>
                          </a:solidFill>
                          <a:effectLst/>
                          <a:latin typeface="Calibri" panose="020F0502020204030204" pitchFamily="34" charset="0"/>
                        </a:rPr>
                        <a:t>Differences between expected and actual experience</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r>
              <a:tr h="93115">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gridSpan="3">
                  <a:txBody>
                    <a:bodyPr/>
                    <a:lstStyle/>
                    <a:p>
                      <a:pPr algn="l" fontAlgn="b"/>
                      <a:r>
                        <a:rPr lang="en-US" sz="600" b="0" i="0" u="none" strike="noStrike">
                          <a:solidFill>
                            <a:srgbClr val="000000"/>
                          </a:solidFill>
                          <a:effectLst/>
                          <a:latin typeface="Calibri" panose="020F0502020204030204" pitchFamily="34" charset="0"/>
                        </a:rPr>
                        <a:t>Changes in assumptions</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r>
              <a:tr h="93115">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gridSpan="7">
                  <a:txBody>
                    <a:bodyPr/>
                    <a:lstStyle/>
                    <a:p>
                      <a:pPr algn="l" fontAlgn="b"/>
                      <a:r>
                        <a:rPr lang="en-US" sz="600" b="0" i="0" u="none" strike="noStrike">
                          <a:solidFill>
                            <a:srgbClr val="000000"/>
                          </a:solidFill>
                          <a:effectLst/>
                          <a:latin typeface="Calibri" panose="020F0502020204030204" pitchFamily="34" charset="0"/>
                        </a:rPr>
                        <a:t>Benefit payments, including refunds of employee contributions</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sng"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sng"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sng"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sng"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sng"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sng"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sng"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sng"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sng"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sng"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r>
              <a:tr h="93115">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gridSpan="4">
                  <a:txBody>
                    <a:bodyPr/>
                    <a:lstStyle/>
                    <a:p>
                      <a:pPr algn="l" fontAlgn="b"/>
                      <a:r>
                        <a:rPr lang="en-US" sz="600" b="1" i="0" u="none" strike="noStrike">
                          <a:solidFill>
                            <a:srgbClr val="000000"/>
                          </a:solidFill>
                          <a:effectLst/>
                          <a:latin typeface="Calibri" panose="020F0502020204030204" pitchFamily="34" charset="0"/>
                        </a:rPr>
                        <a:t>Net change in total pension liability</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r>
              <a:tr h="93115">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gridSpan="4">
                  <a:txBody>
                    <a:bodyPr/>
                    <a:lstStyle/>
                    <a:p>
                      <a:pPr algn="l" fontAlgn="b"/>
                      <a:r>
                        <a:rPr lang="en-US" sz="600" b="1" i="0" u="none" strike="noStrike">
                          <a:solidFill>
                            <a:srgbClr val="000000"/>
                          </a:solidFill>
                          <a:effectLst/>
                          <a:latin typeface="Calibri" panose="020F0502020204030204" pitchFamily="34" charset="0"/>
                        </a:rPr>
                        <a:t>Total pension liability -- beginning</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r>
              <a:tr h="93115">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gridSpan="4">
                  <a:txBody>
                    <a:bodyPr/>
                    <a:lstStyle/>
                    <a:p>
                      <a:pPr algn="l" fontAlgn="b"/>
                      <a:r>
                        <a:rPr lang="en-US" sz="600" b="1" i="0" u="none" strike="noStrike">
                          <a:solidFill>
                            <a:srgbClr val="000000"/>
                          </a:solidFill>
                          <a:effectLst/>
                          <a:latin typeface="Calibri" panose="020F0502020204030204" pitchFamily="34" charset="0"/>
                        </a:rPr>
                        <a:t>Total pension liability -- ending(a)</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r>
              <a:tr h="93115">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r>
              <a:tr h="93115">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r>
              <a:tr h="93115">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gridSpan="3">
                  <a:txBody>
                    <a:bodyPr/>
                    <a:lstStyle/>
                    <a:p>
                      <a:pPr algn="l" fontAlgn="b"/>
                      <a:r>
                        <a:rPr lang="en-US" sz="600" b="1" i="0" u="none" strike="noStrike">
                          <a:solidFill>
                            <a:srgbClr val="000000"/>
                          </a:solidFill>
                          <a:effectLst/>
                          <a:latin typeface="Calibri" panose="020F0502020204030204" pitchFamily="34" charset="0"/>
                        </a:rPr>
                        <a:t>Plan fiduciary net position</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r>
              <a:tr h="93115">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gridSpan="3">
                  <a:txBody>
                    <a:bodyPr/>
                    <a:lstStyle/>
                    <a:p>
                      <a:pPr algn="l" fontAlgn="b"/>
                      <a:r>
                        <a:rPr lang="en-US" sz="600" b="0" i="0" u="none" strike="noStrike">
                          <a:solidFill>
                            <a:srgbClr val="000000"/>
                          </a:solidFill>
                          <a:effectLst/>
                          <a:latin typeface="Calibri" panose="020F0502020204030204" pitchFamily="34" charset="0"/>
                        </a:rPr>
                        <a:t>Contributions -- employer</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r>
              <a:tr h="93115">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gridSpan="3">
                  <a:txBody>
                    <a:bodyPr/>
                    <a:lstStyle/>
                    <a:p>
                      <a:pPr algn="l" fontAlgn="b"/>
                      <a:r>
                        <a:rPr lang="en-US" sz="600" b="0" i="0" u="none" strike="noStrike">
                          <a:solidFill>
                            <a:srgbClr val="000000"/>
                          </a:solidFill>
                          <a:effectLst/>
                          <a:latin typeface="Calibri" panose="020F0502020204030204" pitchFamily="34" charset="0"/>
                        </a:rPr>
                        <a:t>Contributions -- employee</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r>
              <a:tr h="93115">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gridSpan="3">
                  <a:txBody>
                    <a:bodyPr/>
                    <a:lstStyle/>
                    <a:p>
                      <a:pPr algn="l" fontAlgn="b"/>
                      <a:r>
                        <a:rPr lang="en-US" sz="600" b="0" i="0" u="none" strike="noStrike">
                          <a:solidFill>
                            <a:srgbClr val="000000"/>
                          </a:solidFill>
                          <a:effectLst/>
                          <a:latin typeface="Calibri" panose="020F0502020204030204" pitchFamily="34" charset="0"/>
                        </a:rPr>
                        <a:t>Net investment income</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r>
              <a:tr h="93115">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gridSpan="7">
                  <a:txBody>
                    <a:bodyPr/>
                    <a:lstStyle/>
                    <a:p>
                      <a:pPr algn="l" fontAlgn="b"/>
                      <a:r>
                        <a:rPr lang="en-US" sz="600" b="0" i="0" u="none" strike="noStrike">
                          <a:solidFill>
                            <a:srgbClr val="000000"/>
                          </a:solidFill>
                          <a:effectLst/>
                          <a:latin typeface="Calibri" panose="020F0502020204030204" pitchFamily="34" charset="0"/>
                        </a:rPr>
                        <a:t>Benefit payments, including refunds of employee contributions</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r>
              <a:tr h="93115">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gridSpan="3">
                  <a:txBody>
                    <a:bodyPr/>
                    <a:lstStyle/>
                    <a:p>
                      <a:pPr algn="l" fontAlgn="b"/>
                      <a:r>
                        <a:rPr lang="en-US" sz="600" b="0" i="0" u="none" strike="noStrike">
                          <a:solidFill>
                            <a:srgbClr val="000000"/>
                          </a:solidFill>
                          <a:effectLst/>
                          <a:latin typeface="Calibri" panose="020F0502020204030204" pitchFamily="34" charset="0"/>
                        </a:rPr>
                        <a:t>Administrative expense</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r>
              <a:tr h="93115">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Other</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r>
              <a:tr h="93115">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gridSpan="5">
                  <a:txBody>
                    <a:bodyPr/>
                    <a:lstStyle/>
                    <a:p>
                      <a:pPr algn="l" fontAlgn="b"/>
                      <a:r>
                        <a:rPr lang="en-US" sz="600" b="1" i="0" u="none" strike="noStrike">
                          <a:solidFill>
                            <a:srgbClr val="000000"/>
                          </a:solidFill>
                          <a:effectLst/>
                          <a:latin typeface="Calibri" panose="020F0502020204030204" pitchFamily="34" charset="0"/>
                        </a:rPr>
                        <a:t>Net change in plan fiduciary net position</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r>
              <a:tr h="93115">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r>
              <a:tr h="93115">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gridSpan="5">
                  <a:txBody>
                    <a:bodyPr/>
                    <a:lstStyle/>
                    <a:p>
                      <a:pPr algn="l" fontAlgn="b"/>
                      <a:r>
                        <a:rPr lang="en-US" sz="600" b="1" i="0" u="none" strike="noStrike">
                          <a:solidFill>
                            <a:srgbClr val="000000"/>
                          </a:solidFill>
                          <a:effectLst/>
                          <a:latin typeface="Calibri" panose="020F0502020204030204" pitchFamily="34" charset="0"/>
                        </a:rPr>
                        <a:t>Plan fiduciary net position -- beginning</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r>
              <a:tr h="93115">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gridSpan="5">
                  <a:txBody>
                    <a:bodyPr/>
                    <a:lstStyle/>
                    <a:p>
                      <a:pPr algn="l" fontAlgn="b"/>
                      <a:r>
                        <a:rPr lang="en-US" sz="600" b="1" i="0" u="none" strike="noStrike">
                          <a:solidFill>
                            <a:srgbClr val="000000"/>
                          </a:solidFill>
                          <a:effectLst/>
                          <a:latin typeface="Calibri" panose="020F0502020204030204" pitchFamily="34" charset="0"/>
                        </a:rPr>
                        <a:t>Plan fiduciary net position -- ending (b)</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r>
              <a:tr h="93115">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r>
              <a:tr h="93115">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gridSpan="5">
                  <a:txBody>
                    <a:bodyPr/>
                    <a:lstStyle/>
                    <a:p>
                      <a:pPr algn="l" fontAlgn="b"/>
                      <a:r>
                        <a:rPr lang="en-US" sz="600" b="1" i="0" u="none" strike="noStrike">
                          <a:solidFill>
                            <a:srgbClr val="000000"/>
                          </a:solidFill>
                          <a:effectLst/>
                          <a:latin typeface="Calibri" panose="020F0502020204030204" pitchFamily="34" charset="0"/>
                        </a:rPr>
                        <a:t>City's net position liability -- ending (a)-(b)</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r>
              <a:tr h="93115">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r>
              <a:tr h="93115">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gridSpan="6">
                  <a:txBody>
                    <a:bodyPr/>
                    <a:lstStyle/>
                    <a:p>
                      <a:pPr algn="l" fontAlgn="b"/>
                      <a:r>
                        <a:rPr lang="en-US" sz="600" b="1" i="0" u="none" strike="noStrike">
                          <a:solidFill>
                            <a:srgbClr val="000000"/>
                          </a:solidFill>
                          <a:effectLst/>
                          <a:latin typeface="Calibri" panose="020F0502020204030204" pitchFamily="34" charset="0"/>
                        </a:rPr>
                        <a:t>Plan fiduciary net positon as a percentage of the </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r>
              <a:tr h="93115">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gridSpan="3">
                  <a:txBody>
                    <a:bodyPr/>
                    <a:lstStyle/>
                    <a:p>
                      <a:pPr algn="l" fontAlgn="b"/>
                      <a:r>
                        <a:rPr lang="en-US" sz="600" b="1" i="0" u="none" strike="noStrike">
                          <a:solidFill>
                            <a:srgbClr val="000000"/>
                          </a:solidFill>
                          <a:effectLst/>
                          <a:latin typeface="Calibri" panose="020F0502020204030204" pitchFamily="34" charset="0"/>
                        </a:rPr>
                        <a:t>total pension liability</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r>
              <a:tr h="93115">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r>
              <a:tr h="93115">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gridSpan="3">
                  <a:txBody>
                    <a:bodyPr/>
                    <a:lstStyle/>
                    <a:p>
                      <a:pPr algn="l" fontAlgn="b"/>
                      <a:r>
                        <a:rPr lang="en-US" sz="600" b="1" i="0" u="none" strike="noStrike">
                          <a:solidFill>
                            <a:srgbClr val="000000"/>
                          </a:solidFill>
                          <a:effectLst/>
                          <a:latin typeface="Calibri" panose="020F0502020204030204" pitchFamily="34" charset="0"/>
                        </a:rPr>
                        <a:t>Covered-employee payroll</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r>
              <a:tr h="93115">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gridSpan="5">
                  <a:txBody>
                    <a:bodyPr/>
                    <a:lstStyle/>
                    <a:p>
                      <a:pPr algn="l" fontAlgn="b"/>
                      <a:r>
                        <a:rPr lang="en-US" sz="600" b="1" i="0" u="none" strike="noStrike">
                          <a:solidFill>
                            <a:srgbClr val="000000"/>
                          </a:solidFill>
                          <a:effectLst/>
                          <a:latin typeface="Calibri" panose="020F0502020204030204" pitchFamily="34" charset="0"/>
                        </a:rPr>
                        <a:t>City's net pension liability as a percentage of </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r>
              <a:tr h="93115">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gridSpan="3">
                  <a:txBody>
                    <a:bodyPr/>
                    <a:lstStyle/>
                    <a:p>
                      <a:pPr algn="l" fontAlgn="b"/>
                      <a:r>
                        <a:rPr lang="en-US" sz="600" b="1" i="0" u="none" strike="noStrike">
                          <a:solidFill>
                            <a:srgbClr val="000000"/>
                          </a:solidFill>
                          <a:effectLst/>
                          <a:latin typeface="Calibri" panose="020F0502020204030204" pitchFamily="34" charset="0"/>
                        </a:rPr>
                        <a:t>covered-employee payroll</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r>
              <a:tr h="93115">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r>
              <a:tr h="93115">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gridSpan="8">
                  <a:txBody>
                    <a:bodyPr/>
                    <a:lstStyle/>
                    <a:p>
                      <a:pPr algn="l" fontAlgn="b"/>
                      <a:r>
                        <a:rPr lang="en-US" sz="600" b="0" i="0" u="none" strike="noStrike">
                          <a:solidFill>
                            <a:srgbClr val="000000"/>
                          </a:solidFill>
                          <a:effectLst/>
                          <a:latin typeface="Calibri" panose="020F0502020204030204" pitchFamily="34" charset="0"/>
                        </a:rPr>
                        <a:t>*  The amounts presented for each fiscal year were determined as of 9/30. </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rowSpan="3" gridSpan="6">
                  <a:txBody>
                    <a:bodyPr/>
                    <a:lstStyle/>
                    <a:p>
                      <a:pPr algn="ctr"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r>
              <a:tr h="93115">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gridSpan="6"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r>
              <a:tr h="93115">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gridSpan="6"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r>
              <a:tr h="93115">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gridSpan="3">
                  <a:txBody>
                    <a:bodyPr/>
                    <a:lstStyle/>
                    <a:p>
                      <a:pPr algn="l" fontAlgn="b"/>
                      <a:r>
                        <a:rPr lang="en-US" sz="600" b="1" i="0" u="none" strike="noStrike">
                          <a:solidFill>
                            <a:srgbClr val="000000"/>
                          </a:solidFill>
                          <a:effectLst/>
                          <a:latin typeface="Calibri" panose="020F0502020204030204" pitchFamily="34" charset="0"/>
                        </a:rPr>
                        <a:t>Notes to Schedule:</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r>
              <a:tr h="88681">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gridSpan="15">
                  <a:txBody>
                    <a:bodyPr/>
                    <a:lstStyle/>
                    <a:p>
                      <a:pPr algn="l" fontAlgn="b"/>
                      <a:r>
                        <a:rPr lang="en-US" sz="500" b="0" i="0" u="none" strike="noStrike">
                          <a:solidFill>
                            <a:srgbClr val="000000"/>
                          </a:solidFill>
                          <a:effectLst/>
                          <a:latin typeface="Calibri" panose="020F0502020204030204" pitchFamily="34" charset="0"/>
                        </a:rPr>
                        <a:t>A:     Per question and answer 210 of the GASB 68 Implementation Guide, covered employee payroll IS NOT pensionable payroll of covered employees,</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r>
              <a:tr h="88681">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gridSpan="15">
                  <a:txBody>
                    <a:bodyPr/>
                    <a:lstStyle/>
                    <a:p>
                      <a:pPr algn="l" fontAlgn="b"/>
                      <a:r>
                        <a:rPr lang="en-US" sz="500" b="0" i="0" u="none" strike="noStrike">
                          <a:solidFill>
                            <a:srgbClr val="000000"/>
                          </a:solidFill>
                          <a:effectLst/>
                          <a:latin typeface="Calibri" panose="020F0502020204030204" pitchFamily="34" charset="0"/>
                        </a:rPr>
                        <a:t>   but the total payroll of those employees who are participating in the pension plan. Also, per question and answer 211, the covered-employee payroll for</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r>
              <a:tr h="88681">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gridSpan="13">
                  <a:txBody>
                    <a:bodyPr/>
                    <a:lstStyle/>
                    <a:p>
                      <a:pPr algn="l" fontAlgn="b"/>
                      <a:r>
                        <a:rPr lang="en-US" sz="500" b="0" i="0" u="none" strike="noStrike">
                          <a:solidFill>
                            <a:srgbClr val="000000"/>
                          </a:solidFill>
                          <a:effectLst/>
                          <a:latin typeface="Calibri" panose="020F0502020204030204" pitchFamily="34" charset="0"/>
                        </a:rPr>
                        <a:t>   this RSI schedule (GASB 68 paragraph 81a) is for the measurement period, which for the 9/30/2015 year is 10/1/2013--9/30/2014.</a:t>
                      </a: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r>
              <a:tr h="88681">
                <a:tc>
                  <a:txBody>
                    <a:bodyPr/>
                    <a:lstStyle/>
                    <a:p>
                      <a:pPr algn="l" fontAlgn="b"/>
                      <a:endParaRPr lang="en-US" sz="5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lnTlToBr w="12700" cmpd="sng">
                      <a:noFill/>
                      <a:prstDash val="solid"/>
                    </a:lnTlToBr>
                    <a:lnBlToTr w="12700" cmpd="sng">
                      <a:noFill/>
                      <a:prstDash val="solid"/>
                    </a:lnBlToTr>
                    <a:solidFill>
                      <a:schemeClr val="bg1"/>
                    </a:solidFill>
                  </a:tcPr>
                </a:tc>
              </a:tr>
            </a:tbl>
          </a:graphicData>
        </a:graphic>
      </p:graphicFrame>
      <p:sp>
        <p:nvSpPr>
          <p:cNvPr id="16" name="TextBox 2"/>
          <p:cNvSpPr txBox="1"/>
          <p:nvPr/>
        </p:nvSpPr>
        <p:spPr>
          <a:xfrm>
            <a:off x="3341847" y="5029200"/>
            <a:ext cx="3516153" cy="32385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600" dirty="0"/>
              <a:t>This schedule</a:t>
            </a:r>
            <a:r>
              <a:rPr lang="en-US" sz="600" baseline="0" dirty="0"/>
              <a:t> is presented to illustrate the requirement to show information for 10 years. However, until a full 10-year trend is compiled, governments should present information for those years for which information is available. </a:t>
            </a:r>
            <a:endParaRPr lang="en-US" sz="600" dirty="0"/>
          </a:p>
        </p:txBody>
      </p:sp>
    </p:spTree>
    <p:extLst>
      <p:ext uri="{BB962C8B-B14F-4D97-AF65-F5344CB8AC3E}">
        <p14:creationId xmlns:p14="http://schemas.microsoft.com/office/powerpoint/2010/main" val="41241170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1E5B8EE-8B77-44FD-B0AF-914BD227BE08}" type="slidenum">
              <a:rPr lang="en-US" smtClean="0"/>
              <a:t>24</a:t>
            </a:fld>
            <a:endParaRPr lang="en-US" dirty="0"/>
          </a:p>
        </p:txBody>
      </p:sp>
      <p:sp>
        <p:nvSpPr>
          <p:cNvPr id="4" name="Title 3"/>
          <p:cNvSpPr>
            <a:spLocks noGrp="1"/>
          </p:cNvSpPr>
          <p:nvPr>
            <p:ph type="title"/>
          </p:nvPr>
        </p:nvSpPr>
        <p:spPr>
          <a:xfrm>
            <a:off x="457200" y="76200"/>
            <a:ext cx="8229600" cy="762000"/>
          </a:xfrm>
        </p:spPr>
        <p:txBody>
          <a:bodyPr>
            <a:normAutofit/>
          </a:bodyPr>
          <a:lstStyle/>
          <a:p>
            <a:pPr algn="ctr"/>
            <a:r>
              <a:rPr lang="en-US" sz="2800" dirty="0" smtClean="0"/>
              <a:t>Schedule of Contributions</a:t>
            </a:r>
            <a:endParaRPr lang="en-US" sz="2800" dirty="0"/>
          </a:p>
        </p:txBody>
      </p:sp>
      <p:sp>
        <p:nvSpPr>
          <p:cNvPr id="7" name="TextBox 6"/>
          <p:cNvSpPr txBox="1"/>
          <p:nvPr/>
        </p:nvSpPr>
        <p:spPr>
          <a:xfrm>
            <a:off x="2552700" y="685800"/>
            <a:ext cx="4038600" cy="646331"/>
          </a:xfrm>
          <a:prstGeom prst="rect">
            <a:avLst/>
          </a:prstGeom>
          <a:noFill/>
        </p:spPr>
        <p:txBody>
          <a:bodyPr wrap="square" rtlCol="0">
            <a:spAutoFit/>
          </a:bodyPr>
          <a:lstStyle/>
          <a:p>
            <a:pPr algn="ctr"/>
            <a:r>
              <a:rPr lang="en-US" dirty="0" smtClean="0"/>
              <a:t>Last 10 Fiscal Years</a:t>
            </a:r>
          </a:p>
          <a:p>
            <a:pPr algn="ctr"/>
            <a:r>
              <a:rPr lang="en-US" dirty="0" smtClean="0"/>
              <a:t>( Dollar amounts in thousands)</a:t>
            </a:r>
          </a:p>
        </p:txBody>
      </p:sp>
      <p:graphicFrame>
        <p:nvGraphicFramePr>
          <p:cNvPr id="19" name="Content Placeholder 18"/>
          <p:cNvGraphicFramePr>
            <a:graphicFrameLocks noGrp="1"/>
          </p:cNvGraphicFramePr>
          <p:nvPr>
            <p:ph idx="1"/>
            <p:extLst>
              <p:ext uri="{D42A27DB-BD31-4B8C-83A1-F6EECF244321}">
                <p14:modId xmlns:p14="http://schemas.microsoft.com/office/powerpoint/2010/main" val="1505627704"/>
              </p:ext>
            </p:extLst>
          </p:nvPr>
        </p:nvGraphicFramePr>
        <p:xfrm>
          <a:off x="457200" y="1857264"/>
          <a:ext cx="8229599" cy="3773709"/>
        </p:xfrm>
        <a:graphic>
          <a:graphicData uri="http://schemas.openxmlformats.org/drawingml/2006/table">
            <a:tbl>
              <a:tblPr>
                <a:effectLst>
                  <a:innerShdw blurRad="114300">
                    <a:prstClr val="black"/>
                  </a:innerShdw>
                </a:effectLst>
              </a:tblPr>
              <a:tblGrid>
                <a:gridCol w="300396"/>
                <a:gridCol w="356720"/>
                <a:gridCol w="300396"/>
                <a:gridCol w="300396"/>
                <a:gridCol w="300396"/>
                <a:gridCol w="362979"/>
                <a:gridCol w="300396"/>
                <a:gridCol w="300396"/>
                <a:gridCol w="300396"/>
                <a:gridCol w="300396"/>
                <a:gridCol w="300396"/>
                <a:gridCol w="300396"/>
                <a:gridCol w="300396"/>
                <a:gridCol w="300396"/>
                <a:gridCol w="300396"/>
                <a:gridCol w="300396"/>
                <a:gridCol w="300396"/>
                <a:gridCol w="300396"/>
                <a:gridCol w="300396"/>
                <a:gridCol w="300396"/>
                <a:gridCol w="300396"/>
                <a:gridCol w="300396"/>
                <a:gridCol w="300396"/>
                <a:gridCol w="300396"/>
                <a:gridCol w="300396"/>
                <a:gridCol w="300396"/>
                <a:gridCol w="300396"/>
              </a:tblGrid>
              <a:tr h="98567">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r>
              <a:tr h="98567">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r" fontAlgn="b"/>
                      <a:r>
                        <a:rPr lang="en-US" sz="600" b="1" i="0" u="sng" strike="noStrike">
                          <a:solidFill>
                            <a:srgbClr val="000000"/>
                          </a:solidFill>
                          <a:effectLst/>
                          <a:latin typeface="Calibri" panose="020F0502020204030204" pitchFamily="34" charset="0"/>
                        </a:rPr>
                        <a:t>2015</a:t>
                      </a:r>
                    </a:p>
                  </a:txBody>
                  <a:tcPr marL="4694" marR="4694" marT="4694" marB="0" anchor="b">
                    <a:lnL>
                      <a:noFill/>
                    </a:lnL>
                    <a:lnR>
                      <a:noFill/>
                    </a:lnR>
                    <a:lnT>
                      <a:noFill/>
                    </a:lnT>
                    <a:lnB>
                      <a:noFill/>
                    </a:lnB>
                    <a:solidFill>
                      <a:schemeClr val="bg1"/>
                    </a:solidFill>
                  </a:tcPr>
                </a:tc>
                <a:tc>
                  <a:txBody>
                    <a:bodyPr/>
                    <a:lstStyle/>
                    <a:p>
                      <a:pPr algn="l" fontAlgn="b"/>
                      <a:endParaRPr lang="en-US" sz="600" b="1" i="0" u="sng"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r" fontAlgn="b"/>
                      <a:r>
                        <a:rPr lang="en-US" sz="600" b="1" i="0" u="sng" strike="noStrike">
                          <a:solidFill>
                            <a:srgbClr val="000000"/>
                          </a:solidFill>
                          <a:effectLst/>
                          <a:latin typeface="Calibri" panose="020F0502020204030204" pitchFamily="34" charset="0"/>
                        </a:rPr>
                        <a:t>2016</a:t>
                      </a:r>
                    </a:p>
                  </a:txBody>
                  <a:tcPr marL="4694" marR="4694" marT="4694" marB="0" anchor="b">
                    <a:lnL>
                      <a:noFill/>
                    </a:lnL>
                    <a:lnR>
                      <a:noFill/>
                    </a:lnR>
                    <a:lnT>
                      <a:noFill/>
                    </a:lnT>
                    <a:lnB>
                      <a:noFill/>
                    </a:lnB>
                    <a:solidFill>
                      <a:schemeClr val="bg1"/>
                    </a:solidFill>
                  </a:tcPr>
                </a:tc>
                <a:tc>
                  <a:txBody>
                    <a:bodyPr/>
                    <a:lstStyle/>
                    <a:p>
                      <a:pPr algn="l" fontAlgn="b"/>
                      <a:endParaRPr lang="en-US" sz="600" b="1" i="0" u="sng"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r" fontAlgn="b"/>
                      <a:r>
                        <a:rPr lang="en-US" sz="600" b="1" i="0" u="sng" strike="noStrike">
                          <a:solidFill>
                            <a:srgbClr val="000000"/>
                          </a:solidFill>
                          <a:effectLst/>
                          <a:latin typeface="Calibri" panose="020F0502020204030204" pitchFamily="34" charset="0"/>
                        </a:rPr>
                        <a:t>2017</a:t>
                      </a:r>
                    </a:p>
                  </a:txBody>
                  <a:tcPr marL="4694" marR="4694" marT="4694" marB="0" anchor="b">
                    <a:lnL>
                      <a:noFill/>
                    </a:lnL>
                    <a:lnR>
                      <a:noFill/>
                    </a:lnR>
                    <a:lnT>
                      <a:noFill/>
                    </a:lnT>
                    <a:lnB>
                      <a:noFill/>
                    </a:lnB>
                    <a:solidFill>
                      <a:schemeClr val="bg1"/>
                    </a:solidFill>
                  </a:tcPr>
                </a:tc>
                <a:tc>
                  <a:txBody>
                    <a:bodyPr/>
                    <a:lstStyle/>
                    <a:p>
                      <a:pPr algn="l" fontAlgn="b"/>
                      <a:endParaRPr lang="en-US" sz="600" b="1" i="0" u="sng"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r" fontAlgn="b"/>
                      <a:r>
                        <a:rPr lang="en-US" sz="600" b="1" i="0" u="sng" strike="noStrike">
                          <a:solidFill>
                            <a:srgbClr val="000000"/>
                          </a:solidFill>
                          <a:effectLst/>
                          <a:latin typeface="Calibri" panose="020F0502020204030204" pitchFamily="34" charset="0"/>
                        </a:rPr>
                        <a:t>2018</a:t>
                      </a: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r" fontAlgn="b"/>
                      <a:r>
                        <a:rPr lang="en-US" sz="600" b="1" i="0" u="sng" strike="noStrike">
                          <a:solidFill>
                            <a:srgbClr val="000000"/>
                          </a:solidFill>
                          <a:effectLst/>
                          <a:latin typeface="Calibri" panose="020F0502020204030204" pitchFamily="34" charset="0"/>
                        </a:rPr>
                        <a:t>2019</a:t>
                      </a:r>
                    </a:p>
                  </a:txBody>
                  <a:tcPr marL="4694" marR="4694" marT="4694" marB="0" anchor="b">
                    <a:lnL>
                      <a:noFill/>
                    </a:lnL>
                    <a:lnR>
                      <a:noFill/>
                    </a:lnR>
                    <a:lnT>
                      <a:noFill/>
                    </a:lnT>
                    <a:lnB>
                      <a:noFill/>
                    </a:lnB>
                    <a:solidFill>
                      <a:schemeClr val="bg1"/>
                    </a:solidFill>
                  </a:tcPr>
                </a:tc>
                <a:tc>
                  <a:txBody>
                    <a:bodyPr/>
                    <a:lstStyle/>
                    <a:p>
                      <a:pPr algn="l" fontAlgn="b"/>
                      <a:endParaRPr lang="en-US" sz="600" b="1" i="0" u="sng"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r" fontAlgn="b"/>
                      <a:r>
                        <a:rPr lang="en-US" sz="600" b="1" i="0" u="sng" strike="noStrike">
                          <a:solidFill>
                            <a:srgbClr val="000000"/>
                          </a:solidFill>
                          <a:effectLst/>
                          <a:latin typeface="Calibri" panose="020F0502020204030204" pitchFamily="34" charset="0"/>
                        </a:rPr>
                        <a:t>2020</a:t>
                      </a:r>
                    </a:p>
                  </a:txBody>
                  <a:tcPr marL="4694" marR="4694" marT="4694" marB="0" anchor="b">
                    <a:lnL>
                      <a:noFill/>
                    </a:lnL>
                    <a:lnR>
                      <a:noFill/>
                    </a:lnR>
                    <a:lnT>
                      <a:noFill/>
                    </a:lnT>
                    <a:lnB>
                      <a:noFill/>
                    </a:lnB>
                    <a:solidFill>
                      <a:schemeClr val="bg1"/>
                    </a:solidFill>
                  </a:tcPr>
                </a:tc>
                <a:tc>
                  <a:txBody>
                    <a:bodyPr/>
                    <a:lstStyle/>
                    <a:p>
                      <a:pPr algn="l" fontAlgn="b"/>
                      <a:endParaRPr lang="en-US" sz="600" b="1" i="0" u="sng"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r" fontAlgn="b"/>
                      <a:r>
                        <a:rPr lang="en-US" sz="600" b="1" i="0" u="sng" strike="noStrike">
                          <a:solidFill>
                            <a:srgbClr val="000000"/>
                          </a:solidFill>
                          <a:effectLst/>
                          <a:latin typeface="Calibri" panose="020F0502020204030204" pitchFamily="34" charset="0"/>
                        </a:rPr>
                        <a:t>2021</a:t>
                      </a:r>
                    </a:p>
                  </a:txBody>
                  <a:tcPr marL="4694" marR="4694" marT="4694" marB="0" anchor="b">
                    <a:lnL>
                      <a:noFill/>
                    </a:lnL>
                    <a:lnR>
                      <a:noFill/>
                    </a:lnR>
                    <a:lnT>
                      <a:noFill/>
                    </a:lnT>
                    <a:lnB>
                      <a:noFill/>
                    </a:lnB>
                    <a:solidFill>
                      <a:schemeClr val="bg1"/>
                    </a:solidFill>
                  </a:tcPr>
                </a:tc>
                <a:tc>
                  <a:txBody>
                    <a:bodyPr/>
                    <a:lstStyle/>
                    <a:p>
                      <a:pPr algn="l" fontAlgn="b"/>
                      <a:endParaRPr lang="en-US" sz="600" b="1" i="0" u="sng"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r" fontAlgn="b"/>
                      <a:r>
                        <a:rPr lang="en-US" sz="600" b="1" i="0" u="sng" strike="noStrike">
                          <a:solidFill>
                            <a:srgbClr val="000000"/>
                          </a:solidFill>
                          <a:effectLst/>
                          <a:latin typeface="Calibri" panose="020F0502020204030204" pitchFamily="34" charset="0"/>
                        </a:rPr>
                        <a:t>2022</a:t>
                      </a:r>
                    </a:p>
                  </a:txBody>
                  <a:tcPr marL="4694" marR="4694" marT="4694" marB="0" anchor="b">
                    <a:lnL>
                      <a:noFill/>
                    </a:lnL>
                    <a:lnR>
                      <a:noFill/>
                    </a:lnR>
                    <a:lnT>
                      <a:noFill/>
                    </a:lnT>
                    <a:lnB>
                      <a:noFill/>
                    </a:lnB>
                    <a:solidFill>
                      <a:schemeClr val="bg1"/>
                    </a:solidFill>
                  </a:tcPr>
                </a:tc>
                <a:tc>
                  <a:txBody>
                    <a:bodyPr/>
                    <a:lstStyle/>
                    <a:p>
                      <a:pPr algn="l" fontAlgn="b"/>
                      <a:endParaRPr lang="en-US" sz="600" b="1" i="0" u="sng"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r" fontAlgn="b"/>
                      <a:r>
                        <a:rPr lang="en-US" sz="600" b="1" i="0" u="sng" strike="noStrike">
                          <a:solidFill>
                            <a:srgbClr val="000000"/>
                          </a:solidFill>
                          <a:effectLst/>
                          <a:latin typeface="Calibri" panose="020F0502020204030204" pitchFamily="34" charset="0"/>
                        </a:rPr>
                        <a:t>2023</a:t>
                      </a:r>
                    </a:p>
                  </a:txBody>
                  <a:tcPr marL="4694" marR="4694" marT="4694" marB="0" anchor="b">
                    <a:lnL>
                      <a:noFill/>
                    </a:lnL>
                    <a:lnR>
                      <a:noFill/>
                    </a:lnR>
                    <a:lnT>
                      <a:noFill/>
                    </a:lnT>
                    <a:lnB>
                      <a:noFill/>
                    </a:lnB>
                    <a:solidFill>
                      <a:schemeClr val="bg1"/>
                    </a:solidFill>
                  </a:tcPr>
                </a:tc>
                <a:tc>
                  <a:txBody>
                    <a:bodyPr/>
                    <a:lstStyle/>
                    <a:p>
                      <a:pPr algn="l" fontAlgn="b"/>
                      <a:endParaRPr lang="en-US" sz="600" b="1" i="0" u="sng"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r" fontAlgn="b"/>
                      <a:r>
                        <a:rPr lang="en-US" sz="600" b="1" i="0" u="sng" strike="noStrike">
                          <a:solidFill>
                            <a:srgbClr val="000000"/>
                          </a:solidFill>
                          <a:effectLst/>
                          <a:latin typeface="Calibri" panose="020F0502020204030204" pitchFamily="34" charset="0"/>
                        </a:rPr>
                        <a:t>2024</a:t>
                      </a: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r>
              <a:tr h="98567">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r>
              <a:tr h="98567">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gridSpan="4">
                  <a:txBody>
                    <a:bodyPr/>
                    <a:lstStyle/>
                    <a:p>
                      <a:pPr algn="l" fontAlgn="b"/>
                      <a:r>
                        <a:rPr lang="en-US" sz="600" b="0" i="0" u="none" strike="noStrike">
                          <a:solidFill>
                            <a:srgbClr val="000000"/>
                          </a:solidFill>
                          <a:effectLst/>
                          <a:latin typeface="Calibri" panose="020F0502020204030204" pitchFamily="34" charset="0"/>
                        </a:rPr>
                        <a:t>Actuarially determined contribuitons</a:t>
                      </a:r>
                    </a:p>
                  </a:txBody>
                  <a:tcPr marL="4694" marR="4694" marT="4694" marB="0" anchor="b">
                    <a:lnL>
                      <a:noFill/>
                    </a:lnL>
                    <a:lnR>
                      <a:noFill/>
                    </a:lnR>
                    <a:lnT>
                      <a:noFill/>
                    </a:lnT>
                    <a:lnB>
                      <a:noFill/>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r>
              <a:tr h="98567">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gridSpan="5">
                  <a:txBody>
                    <a:bodyPr/>
                    <a:lstStyle/>
                    <a:p>
                      <a:pPr algn="l" fontAlgn="b"/>
                      <a:r>
                        <a:rPr lang="en-US" sz="600" b="0" i="0" u="none" strike="noStrike">
                          <a:solidFill>
                            <a:srgbClr val="000000"/>
                          </a:solidFill>
                          <a:effectLst/>
                          <a:latin typeface="Calibri" panose="020F0502020204030204" pitchFamily="34" charset="0"/>
                        </a:rPr>
                        <a:t>Contributions in relation to the actuarially</a:t>
                      </a:r>
                    </a:p>
                  </a:txBody>
                  <a:tcPr marL="4694" marR="4694" marT="4694" marB="0" anchor="b">
                    <a:lnL>
                      <a:noFill/>
                    </a:lnL>
                    <a:lnR>
                      <a:noFill/>
                    </a:lnR>
                    <a:lnT>
                      <a:noFill/>
                    </a:lnT>
                    <a:lnB>
                      <a:noFill/>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r>
              <a:tr h="98567">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gridSpan="3">
                  <a:txBody>
                    <a:bodyPr/>
                    <a:lstStyle/>
                    <a:p>
                      <a:pPr algn="l" fontAlgn="b"/>
                      <a:r>
                        <a:rPr lang="en-US" sz="600" b="0" i="0" u="none" strike="noStrike">
                          <a:solidFill>
                            <a:srgbClr val="000000"/>
                          </a:solidFill>
                          <a:effectLst/>
                          <a:latin typeface="Calibri" panose="020F0502020204030204" pitchFamily="34" charset="0"/>
                        </a:rPr>
                        <a:t>determined contribution</a:t>
                      </a:r>
                    </a:p>
                  </a:txBody>
                  <a:tcPr marL="4694" marR="4694" marT="4694" marB="0" anchor="b">
                    <a:lnL>
                      <a:noFill/>
                    </a:lnL>
                    <a:lnR>
                      <a:noFill/>
                    </a:lnR>
                    <a:lnT>
                      <a:noFill/>
                    </a:lnT>
                    <a:lnB>
                      <a:noFill/>
                    </a:lnB>
                    <a:solidFill>
                      <a:schemeClr val="bg1"/>
                    </a:solidFill>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4694" marR="4694" marT="4694"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4694" marR="4694" marT="4694"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4694" marR="4694" marT="4694"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4694" marR="4694" marT="4694"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4694" marR="4694" marT="4694"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4694" marR="4694" marT="4694"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4694" marR="4694" marT="4694"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4694" marR="4694" marT="4694"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4694" marR="4694" marT="4694"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4694" marR="4694" marT="4694"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r>
              <a:tr h="103261">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gridSpan="4">
                  <a:txBody>
                    <a:bodyPr/>
                    <a:lstStyle/>
                    <a:p>
                      <a:pPr algn="l" fontAlgn="b"/>
                      <a:r>
                        <a:rPr lang="en-US" sz="600" b="0" i="0" u="none" strike="noStrike">
                          <a:solidFill>
                            <a:srgbClr val="000000"/>
                          </a:solidFill>
                          <a:effectLst/>
                          <a:latin typeface="Calibri" panose="020F0502020204030204" pitchFamily="34" charset="0"/>
                        </a:rPr>
                        <a:t>Contribution deficiency (excess)</a:t>
                      </a:r>
                    </a:p>
                  </a:txBody>
                  <a:tcPr marL="4694" marR="4694" marT="4694" marB="0" anchor="b">
                    <a:lnL>
                      <a:noFill/>
                    </a:lnL>
                    <a:lnR>
                      <a:noFill/>
                    </a:lnR>
                    <a:lnT>
                      <a:noFill/>
                    </a:lnT>
                    <a:lnB>
                      <a:noFill/>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4694" marR="4694" marT="4694"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4694" marR="4694" marT="4694"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4694" marR="4694" marT="4694"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4694" marR="4694" marT="4694"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4694" marR="4694" marT="4694"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4694" marR="4694" marT="4694"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4694" marR="4694" marT="4694"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4694" marR="4694" marT="4694"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4694" marR="4694" marT="4694"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4694" marR="4694" marT="4694"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r>
              <a:tr h="103261">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w="25400" cap="flat" cmpd="dbl" algn="ctr">
                      <a:solidFill>
                        <a:srgbClr val="000000"/>
                      </a:solidFill>
                      <a:prstDash val="solid"/>
                      <a:round/>
                      <a:headEnd type="none" w="med" len="med"/>
                      <a:tailEnd type="none" w="med" len="med"/>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w="25400" cap="flat" cmpd="dbl" algn="ctr">
                      <a:solidFill>
                        <a:srgbClr val="000000"/>
                      </a:solidFill>
                      <a:prstDash val="solid"/>
                      <a:round/>
                      <a:headEnd type="none" w="med" len="med"/>
                      <a:tailEnd type="none" w="med" len="med"/>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w="25400" cap="flat" cmpd="dbl" algn="ctr">
                      <a:solidFill>
                        <a:srgbClr val="000000"/>
                      </a:solidFill>
                      <a:prstDash val="solid"/>
                      <a:round/>
                      <a:headEnd type="none" w="med" len="med"/>
                      <a:tailEnd type="none" w="med" len="med"/>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w="25400" cap="flat" cmpd="dbl" algn="ctr">
                      <a:solidFill>
                        <a:srgbClr val="000000"/>
                      </a:solidFill>
                      <a:prstDash val="solid"/>
                      <a:round/>
                      <a:headEnd type="none" w="med" len="med"/>
                      <a:tailEnd type="none" w="med" len="med"/>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w="25400" cap="flat" cmpd="dbl" algn="ctr">
                      <a:solidFill>
                        <a:srgbClr val="000000"/>
                      </a:solidFill>
                      <a:prstDash val="solid"/>
                      <a:round/>
                      <a:headEnd type="none" w="med" len="med"/>
                      <a:tailEnd type="none" w="med" len="med"/>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w="25400" cap="flat" cmpd="dbl" algn="ctr">
                      <a:solidFill>
                        <a:srgbClr val="000000"/>
                      </a:solidFill>
                      <a:prstDash val="solid"/>
                      <a:round/>
                      <a:headEnd type="none" w="med" len="med"/>
                      <a:tailEnd type="none" w="med" len="med"/>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w="25400" cap="flat" cmpd="dbl" algn="ctr">
                      <a:solidFill>
                        <a:srgbClr val="000000"/>
                      </a:solidFill>
                      <a:prstDash val="solid"/>
                      <a:round/>
                      <a:headEnd type="none" w="med" len="med"/>
                      <a:tailEnd type="none" w="med" len="med"/>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w="25400" cap="flat" cmpd="dbl" algn="ctr">
                      <a:solidFill>
                        <a:srgbClr val="000000"/>
                      </a:solidFill>
                      <a:prstDash val="solid"/>
                      <a:round/>
                      <a:headEnd type="none" w="med" len="med"/>
                      <a:tailEnd type="none" w="med" len="med"/>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w="25400" cap="flat" cmpd="dbl" algn="ctr">
                      <a:solidFill>
                        <a:srgbClr val="000000"/>
                      </a:solidFill>
                      <a:prstDash val="solid"/>
                      <a:round/>
                      <a:headEnd type="none" w="med" len="med"/>
                      <a:tailEnd type="none" w="med" len="med"/>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w="25400" cap="flat" cmpd="dbl" algn="ctr">
                      <a:solidFill>
                        <a:srgbClr val="000000"/>
                      </a:solidFill>
                      <a:prstDash val="solid"/>
                      <a:round/>
                      <a:headEnd type="none" w="med" len="med"/>
                      <a:tailEnd type="none" w="med" len="med"/>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r>
              <a:tr h="98567">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gridSpan="3">
                  <a:txBody>
                    <a:bodyPr/>
                    <a:lstStyle/>
                    <a:p>
                      <a:pPr algn="l" fontAlgn="b"/>
                      <a:r>
                        <a:rPr lang="en-US" sz="600" b="0" i="0" u="none" strike="noStrike">
                          <a:solidFill>
                            <a:srgbClr val="000000"/>
                          </a:solidFill>
                          <a:effectLst/>
                          <a:latin typeface="Calibri" panose="020F0502020204030204" pitchFamily="34" charset="0"/>
                        </a:rPr>
                        <a:t>Covered-employee payroll</a:t>
                      </a:r>
                    </a:p>
                  </a:txBody>
                  <a:tcPr marL="4694" marR="4694" marT="4694" marB="0" anchor="b">
                    <a:lnL>
                      <a:noFill/>
                    </a:lnL>
                    <a:lnR>
                      <a:noFill/>
                    </a:lnR>
                    <a:lnT>
                      <a:noFill/>
                    </a:lnT>
                    <a:lnB>
                      <a:noFill/>
                    </a:lnB>
                    <a:solidFill>
                      <a:schemeClr val="bg1"/>
                    </a:solidFill>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r>
              <a:tr h="98567">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r>
              <a:tr h="98567">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gridSpan="5">
                  <a:txBody>
                    <a:bodyPr/>
                    <a:lstStyle/>
                    <a:p>
                      <a:pPr algn="l" fontAlgn="b"/>
                      <a:r>
                        <a:rPr lang="en-US" sz="600" b="0" i="0" u="none" strike="noStrike">
                          <a:solidFill>
                            <a:srgbClr val="000000"/>
                          </a:solidFill>
                          <a:effectLst/>
                          <a:latin typeface="Calibri" panose="020F0502020204030204" pitchFamily="34" charset="0"/>
                        </a:rPr>
                        <a:t>Contributions as a percentage of covered-</a:t>
                      </a:r>
                    </a:p>
                  </a:txBody>
                  <a:tcPr marL="4694" marR="4694" marT="4694" marB="0" anchor="b">
                    <a:lnL>
                      <a:noFill/>
                    </a:lnL>
                    <a:lnR>
                      <a:noFill/>
                    </a:lnR>
                    <a:lnT>
                      <a:noFill/>
                    </a:lnT>
                    <a:lnB>
                      <a:noFill/>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600" b="0" i="0" u="none" strike="noStrike">
                          <a:solidFill>
                            <a:srgbClr val="000000"/>
                          </a:solidFill>
                          <a:effectLst/>
                          <a:latin typeface="Calibri" panose="020F0502020204030204" pitchFamily="34" charset="0"/>
                        </a:rPr>
                        <a:t>%</a:t>
                      </a: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r>
              <a:tr h="98567">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gridSpan="2">
                  <a:txBody>
                    <a:bodyPr/>
                    <a:lstStyle/>
                    <a:p>
                      <a:pPr algn="l" fontAlgn="b"/>
                      <a:r>
                        <a:rPr lang="en-US" sz="600" b="0" i="0" u="none" strike="noStrike">
                          <a:solidFill>
                            <a:srgbClr val="000000"/>
                          </a:solidFill>
                          <a:effectLst/>
                          <a:latin typeface="Calibri" panose="020F0502020204030204" pitchFamily="34" charset="0"/>
                        </a:rPr>
                        <a:t>employee payroll</a:t>
                      </a:r>
                    </a:p>
                  </a:txBody>
                  <a:tcPr marL="4694" marR="4694" marT="4694" marB="0" anchor="b">
                    <a:lnL>
                      <a:noFill/>
                    </a:lnL>
                    <a:lnR>
                      <a:noFill/>
                    </a:lnR>
                    <a:lnT>
                      <a:noFill/>
                    </a:lnT>
                    <a:lnB>
                      <a:noFill/>
                    </a:lnB>
                    <a:solidFill>
                      <a:schemeClr val="bg1"/>
                    </a:solidFill>
                  </a:tcPr>
                </a:tc>
                <a:tc hMerge="1">
                  <a:txBody>
                    <a:bodyPr/>
                    <a:lstStyle/>
                    <a:p>
                      <a:endParaRPr lang="en-US"/>
                    </a:p>
                  </a:txBody>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r>
              <a:tr h="98567">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r>
              <a:tr h="98567">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gridSpan="2">
                  <a:txBody>
                    <a:bodyPr/>
                    <a:lstStyle/>
                    <a:p>
                      <a:pPr algn="l" fontAlgn="b"/>
                      <a:r>
                        <a:rPr lang="en-US" sz="500" b="1" i="0" u="none" strike="noStrike">
                          <a:solidFill>
                            <a:srgbClr val="000000"/>
                          </a:solidFill>
                          <a:effectLst/>
                          <a:latin typeface="Calibri" panose="020F0502020204030204" pitchFamily="34" charset="0"/>
                        </a:rPr>
                        <a:t>Notes to Schedule:</a:t>
                      </a:r>
                    </a:p>
                  </a:txBody>
                  <a:tcPr marL="4694" marR="4694" marT="4694" marB="0" anchor="b">
                    <a:lnL>
                      <a:noFill/>
                    </a:lnL>
                    <a:lnR>
                      <a:noFill/>
                    </a:lnR>
                    <a:lnT>
                      <a:noFill/>
                    </a:lnT>
                    <a:lnB>
                      <a:noFill/>
                    </a:lnB>
                    <a:solidFill>
                      <a:schemeClr val="bg1"/>
                    </a:solidFill>
                  </a:tcPr>
                </a:tc>
                <a:tc hMerge="1">
                  <a:txBody>
                    <a:bodyPr/>
                    <a:lstStyle/>
                    <a:p>
                      <a:endParaRPr lang="en-US"/>
                    </a:p>
                  </a:txBody>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r>
              <a:tr h="98567">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gridSpan="15">
                  <a:txBody>
                    <a:bodyPr/>
                    <a:lstStyle/>
                    <a:p>
                      <a:pPr algn="l" fontAlgn="b"/>
                      <a:r>
                        <a:rPr lang="en-US" sz="500" b="0" i="0" u="none" strike="noStrike">
                          <a:solidFill>
                            <a:srgbClr val="000000"/>
                          </a:solidFill>
                          <a:effectLst/>
                          <a:latin typeface="Calibri" panose="020F0502020204030204" pitchFamily="34" charset="0"/>
                        </a:rPr>
                        <a:t>A:    Per question and answer 210 of the GASB 68 Implementation Guide, covered employee payroll IS NOT pensionable payroll of covered employees,</a:t>
                      </a:r>
                    </a:p>
                  </a:txBody>
                  <a:tcPr marL="4694" marR="4694" marT="4694" marB="0" anchor="b">
                    <a:lnL>
                      <a:noFill/>
                    </a:lnL>
                    <a:lnR>
                      <a:noFill/>
                    </a:lnR>
                    <a:lnT>
                      <a:noFill/>
                    </a:lnT>
                    <a:lnB>
                      <a:noFill/>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r>
              <a:tr h="98567">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gridSpan="15">
                  <a:txBody>
                    <a:bodyPr/>
                    <a:lstStyle/>
                    <a:p>
                      <a:pPr algn="l" fontAlgn="b"/>
                      <a:r>
                        <a:rPr lang="en-US" sz="500" b="0" i="0" u="none" strike="noStrike">
                          <a:solidFill>
                            <a:srgbClr val="000000"/>
                          </a:solidFill>
                          <a:effectLst/>
                          <a:latin typeface="Calibri" panose="020F0502020204030204" pitchFamily="34" charset="0"/>
                        </a:rPr>
                        <a:t>     but the total payroll of those employees who are participating in the pension plan. Also, per question and answer 211, the covered-employee payroll for</a:t>
                      </a:r>
                    </a:p>
                  </a:txBody>
                  <a:tcPr marL="4694" marR="4694" marT="4694" marB="0" anchor="b">
                    <a:lnL>
                      <a:noFill/>
                    </a:lnL>
                    <a:lnR>
                      <a:noFill/>
                    </a:lnR>
                    <a:lnT>
                      <a:noFill/>
                    </a:lnT>
                    <a:lnB>
                      <a:noFill/>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r>
              <a:tr h="98567">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gridSpan="13">
                  <a:txBody>
                    <a:bodyPr/>
                    <a:lstStyle/>
                    <a:p>
                      <a:pPr algn="l" fontAlgn="b"/>
                      <a:r>
                        <a:rPr lang="en-US" sz="500" b="0" i="0" u="none" strike="noStrike">
                          <a:solidFill>
                            <a:srgbClr val="000000"/>
                          </a:solidFill>
                          <a:effectLst/>
                          <a:latin typeface="Calibri" panose="020F0502020204030204" pitchFamily="34" charset="0"/>
                        </a:rPr>
                        <a:t>      this RSI schedule (GASB 68 paragraph 81b) is for the reporting fiscal year, which for the 9/30/2015 year is 10/1/2014--9/30/2015.</a:t>
                      </a:r>
                    </a:p>
                  </a:txBody>
                  <a:tcPr marL="4694" marR="4694" marT="4694" marB="0" anchor="b">
                    <a:lnL>
                      <a:noFill/>
                    </a:lnL>
                    <a:lnR>
                      <a:noFill/>
                    </a:lnR>
                    <a:lnT>
                      <a:noFill/>
                    </a:lnT>
                    <a:lnB>
                      <a:noFill/>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r>
              <a:tr h="98567">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r>
              <a:tr h="98567">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gridSpan="16">
                  <a:txBody>
                    <a:bodyPr/>
                    <a:lstStyle/>
                    <a:p>
                      <a:pPr algn="l" fontAlgn="b"/>
                      <a:r>
                        <a:rPr lang="en-US" sz="500" b="0" i="0" u="none" strike="noStrike">
                          <a:solidFill>
                            <a:srgbClr val="000000"/>
                          </a:solidFill>
                          <a:effectLst/>
                          <a:latin typeface="Calibri" panose="020F0502020204030204" pitchFamily="34" charset="0"/>
                        </a:rPr>
                        <a:t>B:     Per question and answer 212 of the GASB 68 Implementation Guide, the amount of contractually required contributions is equal to the amount that would be</a:t>
                      </a:r>
                    </a:p>
                  </a:txBody>
                  <a:tcPr marL="4694" marR="4694" marT="4694" marB="0" anchor="b">
                    <a:lnL>
                      <a:noFill/>
                    </a:lnL>
                    <a:lnR>
                      <a:noFill/>
                    </a:lnR>
                    <a:lnT>
                      <a:noFill/>
                    </a:lnT>
                    <a:lnB>
                      <a:noFill/>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r>
              <a:tr h="98567">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gridSpan="15">
                  <a:txBody>
                    <a:bodyPr/>
                    <a:lstStyle/>
                    <a:p>
                      <a:pPr algn="l" fontAlgn="b"/>
                      <a:r>
                        <a:rPr lang="en-US" sz="500" b="0" i="0" u="none" strike="noStrike">
                          <a:solidFill>
                            <a:srgbClr val="000000"/>
                          </a:solidFill>
                          <a:effectLst/>
                          <a:latin typeface="Calibri" panose="020F0502020204030204" pitchFamily="34" charset="0"/>
                        </a:rPr>
                        <a:t>      recognized as additions from the employer's contributions in the pension plan's schedule of changes in fiduciary net position during the period that</a:t>
                      </a:r>
                    </a:p>
                  </a:txBody>
                  <a:tcPr marL="4694" marR="4694" marT="4694" marB="0" anchor="b">
                    <a:lnL>
                      <a:noFill/>
                    </a:lnL>
                    <a:lnR>
                      <a:noFill/>
                    </a:lnR>
                    <a:lnT>
                      <a:noFill/>
                    </a:lnT>
                    <a:lnB>
                      <a:noFill/>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r>
              <a:tr h="98567">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gridSpan="15">
                  <a:txBody>
                    <a:bodyPr/>
                    <a:lstStyle/>
                    <a:p>
                      <a:pPr algn="l" fontAlgn="b"/>
                      <a:r>
                        <a:rPr lang="en-US" sz="500" b="0" i="0" u="none" strike="noStrike">
                          <a:solidFill>
                            <a:srgbClr val="000000"/>
                          </a:solidFill>
                          <a:effectLst/>
                          <a:latin typeface="Calibri" panose="020F0502020204030204" pitchFamily="34" charset="0"/>
                        </a:rPr>
                        <a:t>      coincides with the employer's fiscal year. For participation in the ERS, this WOULD NOT include amounts paid to ERS for the Pre-retirement Death Benefit,</a:t>
                      </a:r>
                    </a:p>
                  </a:txBody>
                  <a:tcPr marL="4694" marR="4694" marT="4694" marB="0" anchor="b">
                    <a:lnL>
                      <a:noFill/>
                    </a:lnL>
                    <a:lnR>
                      <a:noFill/>
                    </a:lnR>
                    <a:lnT>
                      <a:noFill/>
                    </a:lnT>
                    <a:lnB>
                      <a:noFill/>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r>
              <a:tr h="98567">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gridSpan="16">
                  <a:txBody>
                    <a:bodyPr/>
                    <a:lstStyle/>
                    <a:p>
                      <a:pPr algn="l" fontAlgn="b"/>
                      <a:r>
                        <a:rPr lang="en-US" sz="500" b="0" i="0" u="none" strike="noStrike">
                          <a:solidFill>
                            <a:srgbClr val="000000"/>
                          </a:solidFill>
                          <a:effectLst/>
                          <a:latin typeface="Calibri" panose="020F0502020204030204" pitchFamily="34" charset="0"/>
                        </a:rPr>
                        <a:t>      Term Life Insurance or Administrative Expenses. It does include the amounts paid to ERS for the Employer's portion of the Normal Cost and Accrued Liability. </a:t>
                      </a:r>
                    </a:p>
                  </a:txBody>
                  <a:tcPr marL="4694" marR="4694" marT="4694" marB="0" anchor="b">
                    <a:lnL>
                      <a:noFill/>
                    </a:lnL>
                    <a:lnR>
                      <a:noFill/>
                    </a:lnR>
                    <a:lnT>
                      <a:noFill/>
                    </a:lnT>
                    <a:lnB>
                      <a:noFill/>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r>
              <a:tr h="98567">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r>
              <a:tr h="98567">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gridSpan="16">
                  <a:txBody>
                    <a:bodyPr/>
                    <a:lstStyle/>
                    <a:p>
                      <a:pPr algn="l" fontAlgn="b"/>
                      <a:r>
                        <a:rPr lang="en-US" sz="500" b="0" i="0" u="none" strike="noStrike">
                          <a:solidFill>
                            <a:srgbClr val="000000"/>
                          </a:solidFill>
                          <a:effectLst/>
                          <a:latin typeface="Calibri" panose="020F0502020204030204" pitchFamily="34" charset="0"/>
                        </a:rPr>
                        <a:t>Actuarially determined contribution rates were calculated as of September 30, two years prior to th eendo of the fiscal year in which contributions are reported.</a:t>
                      </a:r>
                    </a:p>
                  </a:txBody>
                  <a:tcPr marL="4694" marR="4694" marT="4694" marB="0" anchor="b">
                    <a:lnL>
                      <a:noFill/>
                    </a:lnL>
                    <a:lnR>
                      <a:noFill/>
                    </a:lnR>
                    <a:lnT>
                      <a:noFill/>
                    </a:lnT>
                    <a:lnB>
                      <a:noFill/>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r>
              <a:tr h="98567">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gridSpan="9">
                  <a:txBody>
                    <a:bodyPr/>
                    <a:lstStyle/>
                    <a:p>
                      <a:pPr algn="l" fontAlgn="b"/>
                      <a:r>
                        <a:rPr lang="en-US" sz="500" b="0" i="0" u="none" strike="noStrike">
                          <a:solidFill>
                            <a:srgbClr val="000000"/>
                          </a:solidFill>
                          <a:effectLst/>
                          <a:latin typeface="Calibri" panose="020F0502020204030204" pitchFamily="34" charset="0"/>
                        </a:rPr>
                        <a:t>Contributions for fiscal year 2015 were based on the September 30, 2012 actuarial valuation</a:t>
                      </a:r>
                    </a:p>
                  </a:txBody>
                  <a:tcPr marL="4694" marR="4694" marT="4694" marB="0" anchor="b">
                    <a:lnL>
                      <a:noFill/>
                    </a:lnL>
                    <a:lnR>
                      <a:noFill/>
                    </a:lnR>
                    <a:lnT>
                      <a:noFill/>
                    </a:lnT>
                    <a:lnB>
                      <a:noFill/>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r>
              <a:tr h="98567">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r>
              <a:tr h="98567">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gridSpan="6">
                  <a:txBody>
                    <a:bodyPr/>
                    <a:lstStyle/>
                    <a:p>
                      <a:pPr algn="l" fontAlgn="b"/>
                      <a:r>
                        <a:rPr lang="en-US" sz="500" b="1" i="0" u="none" strike="noStrike">
                          <a:solidFill>
                            <a:srgbClr val="000000"/>
                          </a:solidFill>
                          <a:effectLst/>
                          <a:latin typeface="Calibri" panose="020F0502020204030204" pitchFamily="34" charset="0"/>
                        </a:rPr>
                        <a:t>Methods and assumptions used to determine contribution rates:</a:t>
                      </a:r>
                    </a:p>
                  </a:txBody>
                  <a:tcPr marL="4694" marR="4694" marT="4694" marB="0" anchor="b">
                    <a:lnL>
                      <a:noFill/>
                    </a:lnL>
                    <a:lnR>
                      <a:noFill/>
                    </a:lnR>
                    <a:lnT>
                      <a:noFill/>
                    </a:lnT>
                    <a:lnB>
                      <a:noFill/>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r>
              <a:tr h="98567">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gridSpan="2">
                  <a:txBody>
                    <a:bodyPr/>
                    <a:lstStyle/>
                    <a:p>
                      <a:pPr algn="l" fontAlgn="b"/>
                      <a:r>
                        <a:rPr lang="en-US" sz="500" b="0" i="0" u="none" strike="noStrike">
                          <a:solidFill>
                            <a:srgbClr val="000000"/>
                          </a:solidFill>
                          <a:effectLst/>
                          <a:latin typeface="Calibri" panose="020F0502020204030204" pitchFamily="34" charset="0"/>
                        </a:rPr>
                        <a:t>Actuarial cost method</a:t>
                      </a:r>
                    </a:p>
                  </a:txBody>
                  <a:tcPr marL="4694" marR="4694" marT="4694" marB="0" anchor="b">
                    <a:lnL>
                      <a:noFill/>
                    </a:lnL>
                    <a:lnR>
                      <a:noFill/>
                    </a:lnR>
                    <a:lnT>
                      <a:noFill/>
                    </a:lnT>
                    <a:lnB>
                      <a:noFill/>
                    </a:lnB>
                    <a:solidFill>
                      <a:schemeClr val="bg1"/>
                    </a:solidFill>
                  </a:tcPr>
                </a:tc>
                <a:tc hMerge="1">
                  <a:txBody>
                    <a:bodyPr/>
                    <a:lstStyle/>
                    <a:p>
                      <a:endParaRPr lang="en-US"/>
                    </a:p>
                  </a:txBody>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500" b="0" i="0" u="none" strike="noStrike">
                          <a:solidFill>
                            <a:srgbClr val="000000"/>
                          </a:solidFill>
                          <a:effectLst/>
                          <a:latin typeface="Calibri" panose="020F0502020204030204" pitchFamily="34" charset="0"/>
                        </a:rPr>
                        <a:t>Entry Age</a:t>
                      </a: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r>
              <a:tr h="98567">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gridSpan="2">
                  <a:txBody>
                    <a:bodyPr/>
                    <a:lstStyle/>
                    <a:p>
                      <a:pPr algn="l" fontAlgn="b"/>
                      <a:r>
                        <a:rPr lang="en-US" sz="500" b="0" i="0" u="none" strike="noStrike">
                          <a:solidFill>
                            <a:srgbClr val="000000"/>
                          </a:solidFill>
                          <a:effectLst/>
                          <a:latin typeface="Calibri" panose="020F0502020204030204" pitchFamily="34" charset="0"/>
                        </a:rPr>
                        <a:t>Amortization method</a:t>
                      </a:r>
                    </a:p>
                  </a:txBody>
                  <a:tcPr marL="4694" marR="4694" marT="4694" marB="0" anchor="b">
                    <a:lnL>
                      <a:noFill/>
                    </a:lnL>
                    <a:lnR>
                      <a:noFill/>
                    </a:lnR>
                    <a:lnT>
                      <a:noFill/>
                    </a:lnT>
                    <a:lnB>
                      <a:noFill/>
                    </a:lnB>
                    <a:solidFill>
                      <a:schemeClr val="bg1"/>
                    </a:solidFill>
                  </a:tcPr>
                </a:tc>
                <a:tc hMerge="1">
                  <a:txBody>
                    <a:bodyPr/>
                    <a:lstStyle/>
                    <a:p>
                      <a:endParaRPr lang="en-US"/>
                    </a:p>
                  </a:txBody>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gridSpan="2">
                  <a:txBody>
                    <a:bodyPr/>
                    <a:lstStyle/>
                    <a:p>
                      <a:pPr algn="l" fontAlgn="b"/>
                      <a:r>
                        <a:rPr lang="en-US" sz="500" b="0" i="0" u="none" strike="noStrike">
                          <a:solidFill>
                            <a:srgbClr val="000000"/>
                          </a:solidFill>
                          <a:effectLst/>
                          <a:latin typeface="Calibri" panose="020F0502020204030204" pitchFamily="34" charset="0"/>
                        </a:rPr>
                        <a:t>Level percent closed</a:t>
                      </a:r>
                    </a:p>
                  </a:txBody>
                  <a:tcPr marL="4694" marR="4694" marT="4694" marB="0" anchor="b">
                    <a:lnL>
                      <a:noFill/>
                    </a:lnL>
                    <a:lnR>
                      <a:noFill/>
                    </a:lnR>
                    <a:lnT>
                      <a:noFill/>
                    </a:lnT>
                    <a:lnB>
                      <a:noFill/>
                    </a:lnB>
                    <a:solidFill>
                      <a:schemeClr val="bg1"/>
                    </a:solidFill>
                  </a:tcPr>
                </a:tc>
                <a:tc hMerge="1">
                  <a:txBody>
                    <a:bodyPr/>
                    <a:lstStyle/>
                    <a:p>
                      <a:endParaRPr lang="en-US"/>
                    </a:p>
                  </a:txBody>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r>
              <a:tr h="98567">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gridSpan="3">
                  <a:txBody>
                    <a:bodyPr/>
                    <a:lstStyle/>
                    <a:p>
                      <a:pPr algn="l" fontAlgn="b"/>
                      <a:r>
                        <a:rPr lang="en-US" sz="500" b="0" i="0" u="none" strike="noStrike">
                          <a:solidFill>
                            <a:srgbClr val="000000"/>
                          </a:solidFill>
                          <a:effectLst/>
                          <a:latin typeface="Calibri" panose="020F0502020204030204" pitchFamily="34" charset="0"/>
                        </a:rPr>
                        <a:t>Remaining amortization period</a:t>
                      </a:r>
                    </a:p>
                  </a:txBody>
                  <a:tcPr marL="4694" marR="4694" marT="4694" marB="0" anchor="b">
                    <a:lnL>
                      <a:noFill/>
                    </a:lnL>
                    <a:lnR>
                      <a:noFill/>
                    </a:lnR>
                    <a:lnT>
                      <a:noFill/>
                    </a:lnT>
                    <a:lnB>
                      <a:noFill/>
                    </a:lnB>
                    <a:solidFill>
                      <a:schemeClr val="bg1"/>
                    </a:solidFill>
                  </a:tcPr>
                </a:tc>
                <a:tc hMerge="1">
                  <a:txBody>
                    <a:bodyPr/>
                    <a:lstStyle/>
                    <a:p>
                      <a:endParaRPr lang="en-US"/>
                    </a:p>
                  </a:txBody>
                  <a:tcPr/>
                </a:tc>
                <a:tc hMerge="1">
                  <a:txBody>
                    <a:bodyPr/>
                    <a:lstStyle/>
                    <a:p>
                      <a:endParaRPr lang="en-US"/>
                    </a:p>
                  </a:txBody>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gridSpan="4">
                  <a:txBody>
                    <a:bodyPr/>
                    <a:lstStyle/>
                    <a:p>
                      <a:pPr algn="l" fontAlgn="b"/>
                      <a:r>
                        <a:rPr lang="en-US" sz="500" b="0" i="0" u="none" strike="noStrike">
                          <a:solidFill>
                            <a:srgbClr val="000000"/>
                          </a:solidFill>
                          <a:effectLst/>
                          <a:latin typeface="Calibri" panose="020F0502020204030204" pitchFamily="34" charset="0"/>
                        </a:rPr>
                        <a:t>Within 29.9 years- varies by employer</a:t>
                      </a:r>
                    </a:p>
                  </a:txBody>
                  <a:tcPr marL="4694" marR="4694" marT="4694" marB="0" anchor="b">
                    <a:lnL>
                      <a:noFill/>
                    </a:lnL>
                    <a:lnR>
                      <a:noFill/>
                    </a:lnR>
                    <a:lnT>
                      <a:noFill/>
                    </a:lnT>
                    <a:lnB>
                      <a:noFill/>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r>
              <a:tr h="98567">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gridSpan="3">
                  <a:txBody>
                    <a:bodyPr/>
                    <a:lstStyle/>
                    <a:p>
                      <a:pPr algn="l" fontAlgn="b"/>
                      <a:r>
                        <a:rPr lang="en-US" sz="500" b="0" i="0" u="none" strike="noStrike">
                          <a:solidFill>
                            <a:srgbClr val="000000"/>
                          </a:solidFill>
                          <a:effectLst/>
                          <a:latin typeface="Calibri" panose="020F0502020204030204" pitchFamily="34" charset="0"/>
                        </a:rPr>
                        <a:t>Asset valuation method</a:t>
                      </a:r>
                    </a:p>
                  </a:txBody>
                  <a:tcPr marL="4694" marR="4694" marT="4694" marB="0" anchor="b">
                    <a:lnL>
                      <a:noFill/>
                    </a:lnL>
                    <a:lnR>
                      <a:noFill/>
                    </a:lnR>
                    <a:lnT>
                      <a:noFill/>
                    </a:lnT>
                    <a:lnB>
                      <a:noFill/>
                    </a:lnB>
                    <a:solidFill>
                      <a:schemeClr val="bg1"/>
                    </a:solidFill>
                  </a:tcPr>
                </a:tc>
                <a:tc hMerge="1">
                  <a:txBody>
                    <a:bodyPr/>
                    <a:lstStyle/>
                    <a:p>
                      <a:endParaRPr lang="en-US"/>
                    </a:p>
                  </a:txBody>
                  <a:tcPr/>
                </a:tc>
                <a:tc hMerge="1">
                  <a:txBody>
                    <a:bodyPr/>
                    <a:lstStyle/>
                    <a:p>
                      <a:endParaRPr lang="en-US"/>
                    </a:p>
                  </a:txBody>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gridSpan="3">
                  <a:txBody>
                    <a:bodyPr/>
                    <a:lstStyle/>
                    <a:p>
                      <a:pPr algn="l" fontAlgn="b"/>
                      <a:r>
                        <a:rPr lang="en-US" sz="500" b="0" i="0" u="none" strike="noStrike">
                          <a:solidFill>
                            <a:srgbClr val="000000"/>
                          </a:solidFill>
                          <a:effectLst/>
                          <a:latin typeface="Calibri" panose="020F0502020204030204" pitchFamily="34" charset="0"/>
                        </a:rPr>
                        <a:t>Five year smoothed market</a:t>
                      </a:r>
                    </a:p>
                  </a:txBody>
                  <a:tcPr marL="4694" marR="4694" marT="4694" marB="0" anchor="b">
                    <a:lnL>
                      <a:noFill/>
                    </a:lnL>
                    <a:lnR>
                      <a:noFill/>
                    </a:lnR>
                    <a:lnT>
                      <a:noFill/>
                    </a:lnT>
                    <a:lnB>
                      <a:noFill/>
                    </a:lnB>
                    <a:solidFill>
                      <a:schemeClr val="bg1"/>
                    </a:solidFill>
                  </a:tcPr>
                </a:tc>
                <a:tc hMerge="1">
                  <a:txBody>
                    <a:bodyPr/>
                    <a:lstStyle/>
                    <a:p>
                      <a:endParaRPr lang="en-US"/>
                    </a:p>
                  </a:txBody>
                  <a:tcPr/>
                </a:tc>
                <a:tc hMerge="1">
                  <a:txBody>
                    <a:bodyPr/>
                    <a:lstStyle/>
                    <a:p>
                      <a:endParaRPr lang="en-US"/>
                    </a:p>
                  </a:txBody>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r>
              <a:tr h="98567">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500" b="0" i="0" u="none" strike="noStrike">
                          <a:solidFill>
                            <a:srgbClr val="000000"/>
                          </a:solidFill>
                          <a:effectLst/>
                          <a:latin typeface="Calibri" panose="020F0502020204030204" pitchFamily="34" charset="0"/>
                        </a:rPr>
                        <a:t>Inflation</a:t>
                      </a: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r>
                        <a:rPr lang="en-US" sz="500" b="0" i="0" u="none" strike="noStrike">
                          <a:solidFill>
                            <a:srgbClr val="000000"/>
                          </a:solidFill>
                          <a:effectLst/>
                          <a:latin typeface="Calibri" panose="020F0502020204030204" pitchFamily="34" charset="0"/>
                        </a:rPr>
                        <a:t>3.00%</a:t>
                      </a: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r>
              <a:tr h="98567">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gridSpan="2">
                  <a:txBody>
                    <a:bodyPr/>
                    <a:lstStyle/>
                    <a:p>
                      <a:pPr algn="l" fontAlgn="b"/>
                      <a:r>
                        <a:rPr lang="en-US" sz="500" b="0" i="0" u="none" strike="noStrike">
                          <a:solidFill>
                            <a:srgbClr val="000000"/>
                          </a:solidFill>
                          <a:effectLst/>
                          <a:latin typeface="Calibri" panose="020F0502020204030204" pitchFamily="34" charset="0"/>
                        </a:rPr>
                        <a:t>Salary increases</a:t>
                      </a:r>
                    </a:p>
                  </a:txBody>
                  <a:tcPr marL="4694" marR="4694" marT="4694" marB="0" anchor="b">
                    <a:lnL>
                      <a:noFill/>
                    </a:lnL>
                    <a:lnR>
                      <a:noFill/>
                    </a:lnR>
                    <a:lnT>
                      <a:noFill/>
                    </a:lnT>
                    <a:lnB>
                      <a:noFill/>
                    </a:lnB>
                    <a:solidFill>
                      <a:schemeClr val="bg1"/>
                    </a:solidFill>
                  </a:tcPr>
                </a:tc>
                <a:tc hMerge="1">
                  <a:txBody>
                    <a:bodyPr/>
                    <a:lstStyle/>
                    <a:p>
                      <a:endParaRPr lang="en-US"/>
                    </a:p>
                  </a:txBody>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gridSpan="3">
                  <a:txBody>
                    <a:bodyPr/>
                    <a:lstStyle/>
                    <a:p>
                      <a:pPr algn="l" fontAlgn="b"/>
                      <a:r>
                        <a:rPr lang="en-US" sz="500" b="0" i="0" u="none" strike="noStrike">
                          <a:solidFill>
                            <a:srgbClr val="000000"/>
                          </a:solidFill>
                          <a:effectLst/>
                          <a:latin typeface="Calibri" panose="020F0502020204030204" pitchFamily="34" charset="0"/>
                        </a:rPr>
                        <a:t>3.75-7.25%, including inflation</a:t>
                      </a:r>
                    </a:p>
                  </a:txBody>
                  <a:tcPr marL="4694" marR="4694" marT="4694" marB="0" anchor="b">
                    <a:lnL>
                      <a:noFill/>
                    </a:lnL>
                    <a:lnR>
                      <a:noFill/>
                    </a:lnR>
                    <a:lnT>
                      <a:noFill/>
                    </a:lnT>
                    <a:lnB>
                      <a:noFill/>
                    </a:lnB>
                    <a:solidFill>
                      <a:schemeClr val="bg1"/>
                    </a:solidFill>
                  </a:tcPr>
                </a:tc>
                <a:tc hMerge="1">
                  <a:txBody>
                    <a:bodyPr/>
                    <a:lstStyle/>
                    <a:p>
                      <a:endParaRPr lang="en-US"/>
                    </a:p>
                  </a:txBody>
                  <a:tcPr/>
                </a:tc>
                <a:tc hMerge="1">
                  <a:txBody>
                    <a:bodyPr/>
                    <a:lstStyle/>
                    <a:p>
                      <a:endParaRPr lang="en-US"/>
                    </a:p>
                  </a:txBody>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r>
              <a:tr h="98567">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gridSpan="3">
                  <a:txBody>
                    <a:bodyPr/>
                    <a:lstStyle/>
                    <a:p>
                      <a:pPr algn="l" fontAlgn="b"/>
                      <a:r>
                        <a:rPr lang="en-US" sz="500" b="0" i="0" u="none" strike="noStrike">
                          <a:solidFill>
                            <a:srgbClr val="000000"/>
                          </a:solidFill>
                          <a:effectLst/>
                          <a:latin typeface="Calibri" panose="020F0502020204030204" pitchFamily="34" charset="0"/>
                        </a:rPr>
                        <a:t>Investment rate of return</a:t>
                      </a:r>
                    </a:p>
                  </a:txBody>
                  <a:tcPr marL="4694" marR="4694" marT="4694" marB="0" anchor="b">
                    <a:lnL>
                      <a:noFill/>
                    </a:lnL>
                    <a:lnR>
                      <a:noFill/>
                    </a:lnR>
                    <a:lnT>
                      <a:noFill/>
                    </a:lnT>
                    <a:lnB>
                      <a:noFill/>
                    </a:lnB>
                    <a:solidFill>
                      <a:schemeClr val="bg1"/>
                    </a:solidFill>
                  </a:tcPr>
                </a:tc>
                <a:tc hMerge="1">
                  <a:txBody>
                    <a:bodyPr/>
                    <a:lstStyle/>
                    <a:p>
                      <a:endParaRPr lang="en-US"/>
                    </a:p>
                  </a:txBody>
                  <a:tcPr/>
                </a:tc>
                <a:tc hMerge="1">
                  <a:txBody>
                    <a:bodyPr/>
                    <a:lstStyle/>
                    <a:p>
                      <a:endParaRPr lang="en-US"/>
                    </a:p>
                  </a:txBody>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gridSpan="7">
                  <a:txBody>
                    <a:bodyPr/>
                    <a:lstStyle/>
                    <a:p>
                      <a:pPr algn="l" fontAlgn="b"/>
                      <a:r>
                        <a:rPr lang="en-US" sz="500" b="0" i="0" u="none" strike="noStrike">
                          <a:solidFill>
                            <a:srgbClr val="000000"/>
                          </a:solidFill>
                          <a:effectLst/>
                          <a:latin typeface="Calibri" panose="020F0502020204030204" pitchFamily="34" charset="0"/>
                        </a:rPr>
                        <a:t>8.00%, net of pension plan investment expense, including inflation</a:t>
                      </a:r>
                    </a:p>
                  </a:txBody>
                  <a:tcPr marL="4694" marR="4694" marT="4694" marB="0" anchor="b">
                    <a:lnL>
                      <a:noFill/>
                    </a:lnL>
                    <a:lnR>
                      <a:noFill/>
                    </a:lnR>
                    <a:lnT>
                      <a:noFill/>
                    </a:lnT>
                    <a:lnB>
                      <a:noFill/>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r>
              <a:tr h="98567">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gridSpan="2">
                  <a:txBody>
                    <a:bodyPr/>
                    <a:lstStyle/>
                    <a:p>
                      <a:pPr algn="l" fontAlgn="b"/>
                      <a:r>
                        <a:rPr lang="en-US" sz="500" b="0" i="0" u="none" strike="noStrike">
                          <a:solidFill>
                            <a:srgbClr val="000000"/>
                          </a:solidFill>
                          <a:effectLst/>
                          <a:latin typeface="Calibri" panose="020F0502020204030204" pitchFamily="34" charset="0"/>
                        </a:rPr>
                        <a:t>Other information: </a:t>
                      </a:r>
                    </a:p>
                  </a:txBody>
                  <a:tcPr marL="4694" marR="4694" marT="4694" marB="0" anchor="b">
                    <a:lnL>
                      <a:noFill/>
                    </a:lnL>
                    <a:lnR>
                      <a:noFill/>
                    </a:lnR>
                    <a:lnT>
                      <a:noFill/>
                    </a:lnT>
                    <a:lnB>
                      <a:noFill/>
                    </a:lnB>
                    <a:solidFill>
                      <a:schemeClr val="bg1"/>
                    </a:solidFill>
                  </a:tcPr>
                </a:tc>
                <a:tc hMerge="1">
                  <a:txBody>
                    <a:bodyPr/>
                    <a:lstStyle/>
                    <a:p>
                      <a:endParaRPr lang="en-US"/>
                    </a:p>
                  </a:txBody>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r>
              <a:tr h="98567">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gridSpan="12">
                  <a:txBody>
                    <a:bodyPr/>
                    <a:lstStyle/>
                    <a:p>
                      <a:pPr algn="l" fontAlgn="b"/>
                      <a:r>
                        <a:rPr lang="en-US" sz="500" b="0" i="0" u="none" strike="noStrike">
                          <a:solidFill>
                            <a:srgbClr val="000000"/>
                          </a:solidFill>
                          <a:effectLst/>
                          <a:latin typeface="Calibri" panose="020F0502020204030204" pitchFamily="34" charset="0"/>
                        </a:rPr>
                        <a:t>On January 1, 2013, benefit terms were modified to base employee pensions on a final five-year average salary instead </a:t>
                      </a:r>
                    </a:p>
                  </a:txBody>
                  <a:tcPr marL="4694" marR="4694" marT="4694" marB="0" anchor="b">
                    <a:lnL>
                      <a:noFill/>
                    </a:lnL>
                    <a:lnR>
                      <a:noFill/>
                    </a:lnR>
                    <a:lnT>
                      <a:noFill/>
                    </a:lnT>
                    <a:lnB>
                      <a:noFill/>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r>
              <a:tr h="117342">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gridSpan="3">
                  <a:txBody>
                    <a:bodyPr/>
                    <a:lstStyle/>
                    <a:p>
                      <a:pPr algn="l" fontAlgn="b"/>
                      <a:r>
                        <a:rPr lang="en-US" sz="500" b="0" i="0" u="none" strike="noStrike">
                          <a:solidFill>
                            <a:srgbClr val="000000"/>
                          </a:solidFill>
                          <a:effectLst/>
                          <a:latin typeface="Calibri" panose="020F0502020204030204" pitchFamily="34" charset="0"/>
                        </a:rPr>
                        <a:t>of a final three-year salary. </a:t>
                      </a:r>
                    </a:p>
                  </a:txBody>
                  <a:tcPr marL="4694" marR="4694" marT="4694" marB="0" anchor="b">
                    <a:lnL>
                      <a:noFill/>
                    </a:lnL>
                    <a:lnR>
                      <a:noFill/>
                    </a:lnR>
                    <a:lnT>
                      <a:noFill/>
                    </a:lnT>
                    <a:lnB>
                      <a:noFill/>
                    </a:lnB>
                    <a:solidFill>
                      <a:schemeClr val="bg1"/>
                    </a:solidFill>
                  </a:tcPr>
                </a:tc>
                <a:tc hMerge="1">
                  <a:txBody>
                    <a:bodyPr/>
                    <a:lstStyle/>
                    <a:p>
                      <a:endParaRPr lang="en-US"/>
                    </a:p>
                  </a:txBody>
                  <a:tcPr/>
                </a:tc>
                <a:tc hMerge="1">
                  <a:txBody>
                    <a:bodyPr/>
                    <a:lstStyle/>
                    <a:p>
                      <a:endParaRPr lang="en-US"/>
                    </a:p>
                  </a:txBody>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r>
              <a:tr h="98567">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4694" marR="4694" marT="4694" marB="0" anchor="b">
                    <a:lnL>
                      <a:noFill/>
                    </a:lnL>
                    <a:lnR>
                      <a:noFill/>
                    </a:lnR>
                    <a:lnT>
                      <a:noFill/>
                    </a:lnT>
                    <a:lnB>
                      <a:noFill/>
                    </a:lnB>
                    <a:solidFill>
                      <a:schemeClr val="bg1"/>
                    </a:solidFill>
                  </a:tcPr>
                </a:tc>
              </a:tr>
            </a:tbl>
          </a:graphicData>
        </a:graphic>
      </p:graphicFrame>
    </p:spTree>
    <p:extLst>
      <p:ext uri="{BB962C8B-B14F-4D97-AF65-F5344CB8AC3E}">
        <p14:creationId xmlns:p14="http://schemas.microsoft.com/office/powerpoint/2010/main" val="19657849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Example:</a:t>
            </a:r>
            <a:endParaRPr lang="en-US" dirty="0"/>
          </a:p>
        </p:txBody>
      </p:sp>
      <p:sp>
        <p:nvSpPr>
          <p:cNvPr id="3" name="Slide Number Placeholder 2"/>
          <p:cNvSpPr>
            <a:spLocks noGrp="1"/>
          </p:cNvSpPr>
          <p:nvPr>
            <p:ph type="sldNum" sz="quarter" idx="12"/>
          </p:nvPr>
        </p:nvSpPr>
        <p:spPr/>
        <p:txBody>
          <a:bodyPr/>
          <a:lstStyle/>
          <a:p>
            <a:fld id="{A1E5B8EE-8B77-44FD-B0AF-914BD227BE08}" type="slidenum">
              <a:rPr lang="en-US" smtClean="0"/>
              <a:t>25</a:t>
            </a:fld>
            <a:endParaRPr lang="en-US" dirty="0"/>
          </a:p>
        </p:txBody>
      </p:sp>
      <p:sp>
        <p:nvSpPr>
          <p:cNvPr id="4" name="Title 3"/>
          <p:cNvSpPr>
            <a:spLocks noGrp="1"/>
          </p:cNvSpPr>
          <p:nvPr>
            <p:ph type="title"/>
          </p:nvPr>
        </p:nvSpPr>
        <p:spPr/>
        <p:txBody>
          <a:bodyPr/>
          <a:lstStyle/>
          <a:p>
            <a:r>
              <a:rPr lang="en-US" dirty="0" smtClean="0"/>
              <a:t>Covered/Pensionable Payroll</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 y="2093586"/>
            <a:ext cx="1349135" cy="1801239"/>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49138" y="2267792"/>
            <a:ext cx="2228850" cy="178308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10400" y="2362200"/>
            <a:ext cx="1494117" cy="1532625"/>
          </a:xfrm>
          <a:prstGeom prst="rect">
            <a:avLst/>
          </a:prstGeom>
        </p:spPr>
      </p:pic>
      <p:sp>
        <p:nvSpPr>
          <p:cNvPr id="8" name="TextBox 7"/>
          <p:cNvSpPr txBox="1"/>
          <p:nvPr/>
        </p:nvSpPr>
        <p:spPr>
          <a:xfrm>
            <a:off x="685800" y="3889215"/>
            <a:ext cx="1349135" cy="338554"/>
          </a:xfrm>
          <a:prstGeom prst="rect">
            <a:avLst/>
          </a:prstGeom>
          <a:noFill/>
        </p:spPr>
        <p:txBody>
          <a:bodyPr wrap="square" rtlCol="0">
            <a:spAutoFit/>
          </a:bodyPr>
          <a:lstStyle/>
          <a:p>
            <a:r>
              <a:rPr lang="en-US" sz="1600" dirty="0" smtClean="0"/>
              <a:t>Employee 1</a:t>
            </a:r>
            <a:endParaRPr lang="en-US" sz="1600" dirty="0"/>
          </a:p>
        </p:txBody>
      </p:sp>
      <p:sp>
        <p:nvSpPr>
          <p:cNvPr id="9" name="TextBox 8"/>
          <p:cNvSpPr txBox="1"/>
          <p:nvPr/>
        </p:nvSpPr>
        <p:spPr>
          <a:xfrm>
            <a:off x="3733799" y="3889215"/>
            <a:ext cx="1444089" cy="338554"/>
          </a:xfrm>
          <a:prstGeom prst="rect">
            <a:avLst/>
          </a:prstGeom>
          <a:noFill/>
        </p:spPr>
        <p:txBody>
          <a:bodyPr wrap="square" rtlCol="0">
            <a:spAutoFit/>
          </a:bodyPr>
          <a:lstStyle/>
          <a:p>
            <a:pPr algn="ctr"/>
            <a:r>
              <a:rPr lang="en-US" sz="1600" dirty="0" smtClean="0"/>
              <a:t>Employee 2</a:t>
            </a:r>
            <a:endParaRPr lang="en-US" sz="1600" dirty="0"/>
          </a:p>
        </p:txBody>
      </p:sp>
      <p:sp>
        <p:nvSpPr>
          <p:cNvPr id="10" name="TextBox 9"/>
          <p:cNvSpPr txBox="1"/>
          <p:nvPr/>
        </p:nvSpPr>
        <p:spPr>
          <a:xfrm>
            <a:off x="7082890" y="3892230"/>
            <a:ext cx="1349135" cy="338554"/>
          </a:xfrm>
          <a:prstGeom prst="rect">
            <a:avLst/>
          </a:prstGeom>
          <a:noFill/>
        </p:spPr>
        <p:txBody>
          <a:bodyPr wrap="square" rtlCol="0">
            <a:spAutoFit/>
          </a:bodyPr>
          <a:lstStyle/>
          <a:p>
            <a:r>
              <a:rPr lang="en-US" sz="1600" dirty="0" smtClean="0"/>
              <a:t>Employee 3</a:t>
            </a:r>
            <a:endParaRPr lang="en-US" sz="1600" dirty="0"/>
          </a:p>
        </p:txBody>
      </p:sp>
      <p:sp>
        <p:nvSpPr>
          <p:cNvPr id="11" name="TextBox 10"/>
          <p:cNvSpPr txBox="1"/>
          <p:nvPr/>
        </p:nvSpPr>
        <p:spPr>
          <a:xfrm>
            <a:off x="76200" y="4227769"/>
            <a:ext cx="2667000" cy="338554"/>
          </a:xfrm>
          <a:prstGeom prst="rect">
            <a:avLst/>
          </a:prstGeom>
          <a:noFill/>
        </p:spPr>
        <p:txBody>
          <a:bodyPr wrap="square" rtlCol="0">
            <a:spAutoFit/>
          </a:bodyPr>
          <a:lstStyle/>
          <a:p>
            <a:r>
              <a:rPr lang="en-US" sz="1600" dirty="0" smtClean="0"/>
              <a:t>Annual Salary: $500,000</a:t>
            </a:r>
            <a:endParaRPr lang="en-US" sz="1600" dirty="0"/>
          </a:p>
        </p:txBody>
      </p:sp>
      <p:sp>
        <p:nvSpPr>
          <p:cNvPr id="12" name="TextBox 11"/>
          <p:cNvSpPr txBox="1"/>
          <p:nvPr/>
        </p:nvSpPr>
        <p:spPr>
          <a:xfrm>
            <a:off x="3238500" y="4241188"/>
            <a:ext cx="2667000" cy="338554"/>
          </a:xfrm>
          <a:prstGeom prst="rect">
            <a:avLst/>
          </a:prstGeom>
          <a:noFill/>
        </p:spPr>
        <p:txBody>
          <a:bodyPr wrap="square" rtlCol="0">
            <a:spAutoFit/>
          </a:bodyPr>
          <a:lstStyle/>
          <a:p>
            <a:r>
              <a:rPr lang="en-US" sz="1600" dirty="0" smtClean="0"/>
              <a:t>Annual Salary: $150,000</a:t>
            </a:r>
            <a:endParaRPr lang="en-US" sz="1600" dirty="0"/>
          </a:p>
        </p:txBody>
      </p:sp>
      <p:sp>
        <p:nvSpPr>
          <p:cNvPr id="13" name="TextBox 12"/>
          <p:cNvSpPr txBox="1"/>
          <p:nvPr/>
        </p:nvSpPr>
        <p:spPr>
          <a:xfrm>
            <a:off x="6248401" y="4227769"/>
            <a:ext cx="2903219" cy="338554"/>
          </a:xfrm>
          <a:prstGeom prst="rect">
            <a:avLst/>
          </a:prstGeom>
          <a:noFill/>
        </p:spPr>
        <p:txBody>
          <a:bodyPr wrap="square" rtlCol="0">
            <a:spAutoFit/>
          </a:bodyPr>
          <a:lstStyle/>
          <a:p>
            <a:r>
              <a:rPr lang="en-US" sz="1600" dirty="0" smtClean="0"/>
              <a:t>Works 5 hours per month</a:t>
            </a:r>
            <a:endParaRPr lang="en-US" sz="1600" dirty="0"/>
          </a:p>
        </p:txBody>
      </p:sp>
      <p:sp>
        <p:nvSpPr>
          <p:cNvPr id="14" name="TextBox 13"/>
          <p:cNvSpPr txBox="1"/>
          <p:nvPr/>
        </p:nvSpPr>
        <p:spPr>
          <a:xfrm>
            <a:off x="76200" y="4710360"/>
            <a:ext cx="2438400" cy="584775"/>
          </a:xfrm>
          <a:prstGeom prst="rect">
            <a:avLst/>
          </a:prstGeom>
          <a:noFill/>
        </p:spPr>
        <p:txBody>
          <a:bodyPr wrap="square" rtlCol="0">
            <a:spAutoFit/>
          </a:bodyPr>
          <a:lstStyle/>
          <a:p>
            <a:r>
              <a:rPr lang="en-US" sz="1600" dirty="0" smtClean="0"/>
              <a:t>Pensionable Payroll*: $260,000</a:t>
            </a:r>
            <a:endParaRPr lang="en-US" sz="1600" dirty="0"/>
          </a:p>
        </p:txBody>
      </p:sp>
      <p:sp>
        <p:nvSpPr>
          <p:cNvPr id="15" name="TextBox 14"/>
          <p:cNvSpPr txBox="1"/>
          <p:nvPr/>
        </p:nvSpPr>
        <p:spPr>
          <a:xfrm>
            <a:off x="76200" y="5429134"/>
            <a:ext cx="2840651" cy="338554"/>
          </a:xfrm>
          <a:prstGeom prst="rect">
            <a:avLst/>
          </a:prstGeom>
          <a:noFill/>
        </p:spPr>
        <p:txBody>
          <a:bodyPr wrap="square" rtlCol="0">
            <a:spAutoFit/>
          </a:bodyPr>
          <a:lstStyle/>
          <a:p>
            <a:r>
              <a:rPr lang="en-US" sz="1600" dirty="0" smtClean="0"/>
              <a:t>Covered Payroll: $500,000 </a:t>
            </a:r>
            <a:endParaRPr lang="en-US" sz="1600" dirty="0"/>
          </a:p>
        </p:txBody>
      </p:sp>
      <p:sp>
        <p:nvSpPr>
          <p:cNvPr id="16" name="TextBox 15"/>
          <p:cNvSpPr txBox="1"/>
          <p:nvPr/>
        </p:nvSpPr>
        <p:spPr>
          <a:xfrm>
            <a:off x="6248401" y="4710361"/>
            <a:ext cx="2256116" cy="584775"/>
          </a:xfrm>
          <a:prstGeom prst="rect">
            <a:avLst/>
          </a:prstGeom>
          <a:noFill/>
        </p:spPr>
        <p:txBody>
          <a:bodyPr wrap="square" rtlCol="0">
            <a:spAutoFit/>
          </a:bodyPr>
          <a:lstStyle/>
          <a:p>
            <a:r>
              <a:rPr lang="en-US" sz="1600" dirty="0" smtClean="0"/>
              <a:t>Pensionable Payroll: $0</a:t>
            </a:r>
            <a:endParaRPr lang="en-US" sz="1600" dirty="0"/>
          </a:p>
        </p:txBody>
      </p:sp>
      <p:sp>
        <p:nvSpPr>
          <p:cNvPr id="17" name="TextBox 16"/>
          <p:cNvSpPr txBox="1"/>
          <p:nvPr/>
        </p:nvSpPr>
        <p:spPr>
          <a:xfrm>
            <a:off x="3238500" y="4710832"/>
            <a:ext cx="2781300" cy="584775"/>
          </a:xfrm>
          <a:prstGeom prst="rect">
            <a:avLst/>
          </a:prstGeom>
          <a:noFill/>
        </p:spPr>
        <p:txBody>
          <a:bodyPr wrap="square" rtlCol="0">
            <a:spAutoFit/>
          </a:bodyPr>
          <a:lstStyle/>
          <a:p>
            <a:r>
              <a:rPr lang="en-US" sz="1600" dirty="0" smtClean="0"/>
              <a:t>Pensionable Payroll: $150,000</a:t>
            </a:r>
            <a:endParaRPr lang="en-US" sz="1600" dirty="0"/>
          </a:p>
        </p:txBody>
      </p:sp>
      <p:sp>
        <p:nvSpPr>
          <p:cNvPr id="18" name="TextBox 17"/>
          <p:cNvSpPr txBox="1"/>
          <p:nvPr/>
        </p:nvSpPr>
        <p:spPr>
          <a:xfrm>
            <a:off x="3238500" y="5426698"/>
            <a:ext cx="2857500" cy="338554"/>
          </a:xfrm>
          <a:prstGeom prst="rect">
            <a:avLst/>
          </a:prstGeom>
          <a:noFill/>
        </p:spPr>
        <p:txBody>
          <a:bodyPr wrap="square" rtlCol="0">
            <a:spAutoFit/>
          </a:bodyPr>
          <a:lstStyle/>
          <a:p>
            <a:r>
              <a:rPr lang="en-US" sz="1600" dirty="0" smtClean="0"/>
              <a:t>Covered Payroll: $150,000</a:t>
            </a:r>
            <a:endParaRPr lang="en-US" sz="1600" dirty="0"/>
          </a:p>
        </p:txBody>
      </p:sp>
      <p:sp>
        <p:nvSpPr>
          <p:cNvPr id="19" name="TextBox 18"/>
          <p:cNvSpPr txBox="1"/>
          <p:nvPr/>
        </p:nvSpPr>
        <p:spPr>
          <a:xfrm>
            <a:off x="6248401" y="5422260"/>
            <a:ext cx="2133599" cy="338554"/>
          </a:xfrm>
          <a:prstGeom prst="rect">
            <a:avLst/>
          </a:prstGeom>
          <a:noFill/>
        </p:spPr>
        <p:txBody>
          <a:bodyPr wrap="square" rtlCol="0">
            <a:spAutoFit/>
          </a:bodyPr>
          <a:lstStyle/>
          <a:p>
            <a:r>
              <a:rPr lang="en-US" sz="1600" dirty="0" smtClean="0"/>
              <a:t>Covered Payroll: $0</a:t>
            </a:r>
            <a:endParaRPr lang="en-US" sz="1600" dirty="0"/>
          </a:p>
        </p:txBody>
      </p:sp>
      <p:sp>
        <p:nvSpPr>
          <p:cNvPr id="20" name="TextBox 19"/>
          <p:cNvSpPr txBox="1"/>
          <p:nvPr/>
        </p:nvSpPr>
        <p:spPr>
          <a:xfrm>
            <a:off x="4572000" y="6096000"/>
            <a:ext cx="3276600" cy="507831"/>
          </a:xfrm>
          <a:prstGeom prst="rect">
            <a:avLst/>
          </a:prstGeom>
          <a:noFill/>
        </p:spPr>
        <p:txBody>
          <a:bodyPr wrap="square" rtlCol="0">
            <a:spAutoFit/>
          </a:bodyPr>
          <a:lstStyle/>
          <a:p>
            <a:r>
              <a:rPr lang="en-US" sz="900" dirty="0" smtClean="0"/>
              <a:t>* Per IRS Code </a:t>
            </a:r>
            <a:r>
              <a:rPr lang="fr-FR" sz="900" dirty="0" smtClean="0"/>
              <a:t>26 </a:t>
            </a:r>
            <a:r>
              <a:rPr lang="fr-FR" sz="900" dirty="0"/>
              <a:t>U.S.C. 401(a)(17</a:t>
            </a:r>
            <a:r>
              <a:rPr lang="fr-FR" sz="900" dirty="0" smtClean="0"/>
              <a:t>), 2014 Annual Pensionable Compensation </a:t>
            </a:r>
            <a:r>
              <a:rPr lang="fr-FR" sz="900" dirty="0"/>
              <a:t>L</a:t>
            </a:r>
            <a:r>
              <a:rPr lang="fr-FR" sz="900" dirty="0" smtClean="0"/>
              <a:t>imit is $260,000. For 2015- $265,000.    </a:t>
            </a:r>
            <a:endParaRPr lang="en-US" sz="900" dirty="0"/>
          </a:p>
        </p:txBody>
      </p:sp>
    </p:spTree>
    <p:extLst>
      <p:ext uri="{BB962C8B-B14F-4D97-AF65-F5344CB8AC3E}">
        <p14:creationId xmlns:p14="http://schemas.microsoft.com/office/powerpoint/2010/main" val="28468554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2021241" y="1481138"/>
            <a:ext cx="5101517" cy="4525962"/>
          </a:xfrm>
          <a:prstGeom prst="rect">
            <a:avLst/>
          </a:prstGeom>
        </p:spPr>
      </p:pic>
      <p:sp>
        <p:nvSpPr>
          <p:cNvPr id="3" name="Slide Number Placeholder 2"/>
          <p:cNvSpPr>
            <a:spLocks noGrp="1"/>
          </p:cNvSpPr>
          <p:nvPr>
            <p:ph type="sldNum" sz="quarter" idx="12"/>
          </p:nvPr>
        </p:nvSpPr>
        <p:spPr/>
        <p:txBody>
          <a:bodyPr/>
          <a:lstStyle/>
          <a:p>
            <a:fld id="{A1E5B8EE-8B77-44FD-B0AF-914BD227BE08}" type="slidenum">
              <a:rPr lang="en-US" smtClean="0"/>
              <a:t>26</a:t>
            </a:fld>
            <a:endParaRPr lang="en-US" dirty="0"/>
          </a:p>
        </p:txBody>
      </p:sp>
      <p:sp>
        <p:nvSpPr>
          <p:cNvPr id="4" name="Title 3"/>
          <p:cNvSpPr>
            <a:spLocks noGrp="1"/>
          </p:cNvSpPr>
          <p:nvPr>
            <p:ph type="title"/>
          </p:nvPr>
        </p:nvSpPr>
        <p:spPr/>
        <p:txBody>
          <a:bodyPr>
            <a:normAutofit fontScale="90000"/>
          </a:bodyPr>
          <a:lstStyle/>
          <a:p>
            <a:pPr algn="ctr"/>
            <a:r>
              <a:rPr lang="en-US" dirty="0" smtClean="0"/>
              <a:t>Employer Valuation Data—Actuarial Certification Letter</a:t>
            </a:r>
            <a:endParaRPr lang="en-US" dirty="0"/>
          </a:p>
        </p:txBody>
      </p:sp>
    </p:spTree>
    <p:extLst>
      <p:ext uri="{BB962C8B-B14F-4D97-AF65-F5344CB8AC3E}">
        <p14:creationId xmlns:p14="http://schemas.microsoft.com/office/powerpoint/2010/main" val="3876147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1"/>
            <a:r>
              <a:rPr lang="en-US" sz="2400" dirty="0" smtClean="0">
                <a:effectLst>
                  <a:outerShdw blurRad="38100" dist="38100" dir="2700000" algn="tl">
                    <a:srgbClr val="000000">
                      <a:alpha val="43137"/>
                    </a:srgbClr>
                  </a:outerShdw>
                </a:effectLst>
                <a:latin typeface="Palatino Linotype" pitchFamily="18" charset="0"/>
              </a:rPr>
              <a:t>Certification Letter from Actuary </a:t>
            </a:r>
          </a:p>
          <a:p>
            <a:pPr lvl="1"/>
            <a:r>
              <a:rPr lang="en-US" sz="2400" dirty="0" smtClean="0">
                <a:effectLst>
                  <a:outerShdw blurRad="38100" dist="38100" dir="2700000" algn="tl">
                    <a:srgbClr val="000000">
                      <a:alpha val="43137"/>
                    </a:srgbClr>
                  </a:outerShdw>
                </a:effectLst>
                <a:latin typeface="Palatino Linotype" pitchFamily="18" charset="0"/>
              </a:rPr>
              <a:t>Pages 1-3—Information </a:t>
            </a:r>
            <a:r>
              <a:rPr lang="en-US" sz="2400" dirty="0">
                <a:effectLst>
                  <a:outerShdw blurRad="38100" dist="38100" dir="2700000" algn="tl">
                    <a:srgbClr val="000000">
                      <a:alpha val="43137"/>
                    </a:srgbClr>
                  </a:outerShdw>
                </a:effectLst>
                <a:latin typeface="Palatino Linotype" pitchFamily="18" charset="0"/>
              </a:rPr>
              <a:t>necessary for note disclosures</a:t>
            </a:r>
          </a:p>
          <a:p>
            <a:pPr lvl="1"/>
            <a:r>
              <a:rPr lang="en-US" sz="2400" dirty="0">
                <a:effectLst>
                  <a:outerShdw blurRad="38100" dist="38100" dir="2700000" algn="tl">
                    <a:srgbClr val="000000">
                      <a:alpha val="43137"/>
                    </a:srgbClr>
                  </a:outerShdw>
                </a:effectLst>
                <a:latin typeface="Palatino Linotype" pitchFamily="18" charset="0"/>
              </a:rPr>
              <a:t>Page 4-5—Information for Required Supplementary Schedule</a:t>
            </a:r>
          </a:p>
          <a:p>
            <a:pPr lvl="1"/>
            <a:r>
              <a:rPr lang="en-US" sz="2400" dirty="0">
                <a:effectLst>
                  <a:outerShdw blurRad="38100" dist="38100" dir="2700000" algn="tl">
                    <a:srgbClr val="000000">
                      <a:alpha val="43137"/>
                    </a:srgbClr>
                  </a:outerShdw>
                </a:effectLst>
                <a:latin typeface="Palatino Linotype" pitchFamily="18" charset="0"/>
              </a:rPr>
              <a:t>Page 6—Agency specific journal entries</a:t>
            </a:r>
          </a:p>
          <a:p>
            <a:pPr lvl="2"/>
            <a:r>
              <a:rPr lang="en-US" sz="2400" dirty="0">
                <a:effectLst>
                  <a:outerShdw blurRad="38100" dist="38100" dir="2700000" algn="tl">
                    <a:srgbClr val="000000">
                      <a:alpha val="43137"/>
                    </a:srgbClr>
                  </a:outerShdw>
                </a:effectLst>
                <a:latin typeface="Palatino Linotype" pitchFamily="18" charset="0"/>
              </a:rPr>
              <a:t>First two entries record the beginning amounts of the liability and deferred outflow of resources as of the implementation date (10/1/2014). These entries are only made at implementation.</a:t>
            </a:r>
          </a:p>
          <a:p>
            <a:pPr lvl="2"/>
            <a:r>
              <a:rPr lang="en-US" sz="2400" dirty="0">
                <a:effectLst>
                  <a:outerShdw blurRad="38100" dist="38100" dir="2700000" algn="tl">
                    <a:srgbClr val="000000">
                      <a:alpha val="43137"/>
                    </a:srgbClr>
                  </a:outerShdw>
                </a:effectLst>
                <a:latin typeface="Palatino Linotype" pitchFamily="18" charset="0"/>
              </a:rPr>
              <a:t>Entry 3 records amounts necessary to amortize the deferred inflows/outflows and record pension expense</a:t>
            </a:r>
          </a:p>
          <a:p>
            <a:pPr lvl="2"/>
            <a:r>
              <a:rPr lang="en-US" sz="2400" dirty="0">
                <a:effectLst>
                  <a:outerShdw blurRad="38100" dist="38100" dir="2700000" algn="tl">
                    <a:srgbClr val="000000">
                      <a:alpha val="43137"/>
                    </a:srgbClr>
                  </a:outerShdw>
                </a:effectLst>
                <a:latin typeface="Palatino Linotype" pitchFamily="18" charset="0"/>
              </a:rPr>
              <a:t>Entry 4 records the deferred outflow for current year employer contributions in accordance with GASB 71</a:t>
            </a:r>
          </a:p>
          <a:p>
            <a:pPr marL="630936" lvl="2" indent="0">
              <a:buNone/>
            </a:pPr>
            <a:endParaRPr lang="en-US" dirty="0"/>
          </a:p>
        </p:txBody>
      </p:sp>
      <p:sp>
        <p:nvSpPr>
          <p:cNvPr id="3" name="Title 2"/>
          <p:cNvSpPr>
            <a:spLocks noGrp="1"/>
          </p:cNvSpPr>
          <p:nvPr>
            <p:ph type="title"/>
          </p:nvPr>
        </p:nvSpPr>
        <p:spPr/>
        <p:txBody>
          <a:bodyPr>
            <a:normAutofit/>
          </a:bodyPr>
          <a:lstStyle/>
          <a:p>
            <a:pPr algn="ctr"/>
            <a:r>
              <a:rPr lang="en-US" dirty="0" smtClean="0">
                <a:effectLst/>
              </a:rPr>
              <a:t>Employer Valuation Data</a:t>
            </a:r>
            <a:endParaRPr lang="en-US" dirty="0">
              <a:effectLst/>
            </a:endParaRPr>
          </a:p>
        </p:txBody>
      </p:sp>
      <p:sp>
        <p:nvSpPr>
          <p:cNvPr id="4" name="Slide Number Placeholder 3"/>
          <p:cNvSpPr>
            <a:spLocks noGrp="1"/>
          </p:cNvSpPr>
          <p:nvPr>
            <p:ph type="sldNum" sz="quarter" idx="12"/>
          </p:nvPr>
        </p:nvSpPr>
        <p:spPr/>
        <p:txBody>
          <a:bodyPr/>
          <a:lstStyle/>
          <a:p>
            <a:fld id="{A1E5B8EE-8B77-44FD-B0AF-914BD227BE08}" type="slidenum">
              <a:rPr lang="en-US" smtClean="0"/>
              <a:t>27</a:t>
            </a:fld>
            <a:endParaRPr lang="en-US" dirty="0"/>
          </a:p>
        </p:txBody>
      </p:sp>
    </p:spTree>
    <p:extLst>
      <p:ext uri="{BB962C8B-B14F-4D97-AF65-F5344CB8AC3E}">
        <p14:creationId xmlns:p14="http://schemas.microsoft.com/office/powerpoint/2010/main" val="36580333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1E5B8EE-8B77-44FD-B0AF-914BD227BE08}" type="slidenum">
              <a:rPr lang="en-US" smtClean="0"/>
              <a:t>28</a:t>
            </a:fld>
            <a:endParaRPr lang="en-US" dirty="0"/>
          </a:p>
        </p:txBody>
      </p:sp>
      <p:sp>
        <p:nvSpPr>
          <p:cNvPr id="5" name="Title 2"/>
          <p:cNvSpPr>
            <a:spLocks noGrp="1"/>
          </p:cNvSpPr>
          <p:nvPr>
            <p:ph type="title"/>
          </p:nvPr>
        </p:nvSpPr>
        <p:spPr>
          <a:xfrm>
            <a:off x="457200" y="274638"/>
            <a:ext cx="8382000" cy="1143000"/>
          </a:xfrm>
        </p:spPr>
        <p:txBody>
          <a:bodyPr>
            <a:normAutofit fontScale="90000"/>
          </a:bodyPr>
          <a:lstStyle/>
          <a:p>
            <a:pPr algn="ctr"/>
            <a:r>
              <a:rPr lang="en-US" dirty="0" smtClean="0">
                <a:effectLst/>
              </a:rPr>
              <a:t>Employer Valuation Data-Footnotes</a:t>
            </a:r>
            <a:endParaRPr lang="en-US" dirty="0">
              <a:effectLst/>
            </a:endParaRPr>
          </a:p>
        </p:txBody>
      </p:sp>
      <p:pic>
        <p:nvPicPr>
          <p:cNvPr id="4" name="Content Placeholder 3"/>
          <p:cNvPicPr>
            <a:picLocks noGrp="1" noChangeAspect="1"/>
          </p:cNvPicPr>
          <p:nvPr>
            <p:ph idx="1"/>
          </p:nvPr>
        </p:nvPicPr>
        <p:blipFill>
          <a:blip r:embed="rId2"/>
          <a:stretch>
            <a:fillRect/>
          </a:stretch>
        </p:blipFill>
        <p:spPr>
          <a:xfrm>
            <a:off x="2175778" y="1481138"/>
            <a:ext cx="4792443" cy="4525962"/>
          </a:xfrm>
          <a:prstGeom prst="rect">
            <a:avLst/>
          </a:prstGeom>
          <a:ln>
            <a:noFill/>
          </a:ln>
          <a:effectLst>
            <a:outerShdw blurRad="292100" dist="139700" dir="2700000" algn="tl" rotWithShape="0">
              <a:srgbClr val="333333">
                <a:alpha val="65000"/>
              </a:srgbClr>
            </a:outerShdw>
          </a:effectLst>
        </p:spPr>
      </p:pic>
      <p:sp>
        <p:nvSpPr>
          <p:cNvPr id="6" name="TextBox 5"/>
          <p:cNvSpPr txBox="1"/>
          <p:nvPr/>
        </p:nvSpPr>
        <p:spPr>
          <a:xfrm>
            <a:off x="3733800" y="2133600"/>
            <a:ext cx="457200" cy="184666"/>
          </a:xfrm>
          <a:prstGeom prst="rect">
            <a:avLst/>
          </a:prstGeom>
          <a:solidFill>
            <a:schemeClr val="bg1"/>
          </a:solidFill>
        </p:spPr>
        <p:txBody>
          <a:bodyPr wrap="square" rtlCol="0">
            <a:spAutoFit/>
          </a:bodyPr>
          <a:lstStyle/>
          <a:p>
            <a:r>
              <a:rPr lang="en-US" sz="600" b="1" dirty="0" smtClean="0">
                <a:latin typeface="Times" panose="02020603050405020304" pitchFamily="18" charset="0"/>
              </a:rPr>
              <a:t>XXXX</a:t>
            </a:r>
            <a:endParaRPr lang="en-US" sz="600" b="1" dirty="0">
              <a:latin typeface="Times" panose="02020603050405020304" pitchFamily="18" charset="0"/>
            </a:endParaRPr>
          </a:p>
        </p:txBody>
      </p:sp>
      <p:sp>
        <p:nvSpPr>
          <p:cNvPr id="7" name="TextBox 6"/>
          <p:cNvSpPr txBox="1"/>
          <p:nvPr/>
        </p:nvSpPr>
        <p:spPr>
          <a:xfrm>
            <a:off x="4096635" y="2118211"/>
            <a:ext cx="685800" cy="215444"/>
          </a:xfrm>
          <a:prstGeom prst="rect">
            <a:avLst/>
          </a:prstGeom>
          <a:solidFill>
            <a:schemeClr val="bg1"/>
          </a:solidFill>
        </p:spPr>
        <p:txBody>
          <a:bodyPr wrap="square" rtlCol="0">
            <a:spAutoFit/>
          </a:bodyPr>
          <a:lstStyle/>
          <a:p>
            <a:r>
              <a:rPr lang="en-US" sz="800" b="1" dirty="0" smtClean="0">
                <a:latin typeface="Times" panose="02020603050405020304" pitchFamily="18" charset="0"/>
              </a:rPr>
              <a:t>Unit Code</a:t>
            </a:r>
            <a:endParaRPr lang="en-US" sz="800" b="1" dirty="0">
              <a:latin typeface="Times" panose="02020603050405020304" pitchFamily="18" charset="0"/>
            </a:endParaRPr>
          </a:p>
        </p:txBody>
      </p:sp>
      <p:sp>
        <p:nvSpPr>
          <p:cNvPr id="8" name="TextBox 7"/>
          <p:cNvSpPr txBox="1"/>
          <p:nvPr/>
        </p:nvSpPr>
        <p:spPr>
          <a:xfrm>
            <a:off x="4703310" y="2118211"/>
            <a:ext cx="1143000" cy="215444"/>
          </a:xfrm>
          <a:prstGeom prst="rect">
            <a:avLst/>
          </a:prstGeom>
          <a:solidFill>
            <a:schemeClr val="bg1"/>
          </a:solidFill>
        </p:spPr>
        <p:txBody>
          <a:bodyPr wrap="square" rtlCol="0">
            <a:spAutoFit/>
          </a:bodyPr>
          <a:lstStyle/>
          <a:p>
            <a:r>
              <a:rPr lang="en-US" sz="800" b="1" dirty="0" smtClean="0">
                <a:latin typeface="Times" panose="02020603050405020304" pitchFamily="18" charset="0"/>
              </a:rPr>
              <a:t>Name</a:t>
            </a:r>
            <a:endParaRPr lang="en-US" sz="800" b="1" dirty="0">
              <a:latin typeface="Times" panose="02020603050405020304" pitchFamily="18" charset="0"/>
            </a:endParaRPr>
          </a:p>
        </p:txBody>
      </p:sp>
      <p:sp>
        <p:nvSpPr>
          <p:cNvPr id="9" name="TextBox 8"/>
          <p:cNvSpPr txBox="1"/>
          <p:nvPr/>
        </p:nvSpPr>
        <p:spPr>
          <a:xfrm>
            <a:off x="2743200" y="1143000"/>
            <a:ext cx="3505200" cy="369332"/>
          </a:xfrm>
          <a:prstGeom prst="rect">
            <a:avLst/>
          </a:prstGeom>
          <a:noFill/>
        </p:spPr>
        <p:txBody>
          <a:bodyPr wrap="square" rtlCol="0">
            <a:spAutoFit/>
          </a:bodyPr>
          <a:lstStyle/>
          <a:p>
            <a:pPr algn="ctr"/>
            <a:r>
              <a:rPr lang="en-US" dirty="0" smtClean="0">
                <a:effectLst>
                  <a:outerShdw blurRad="38100" dist="38100" dir="2700000" algn="tl">
                    <a:srgbClr val="000000">
                      <a:alpha val="43137"/>
                    </a:srgbClr>
                  </a:outerShdw>
                </a:effectLst>
              </a:rPr>
              <a:t>Pages 1 - 3</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464247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000" dirty="0">
                <a:effectLst>
                  <a:outerShdw blurRad="38100" dist="38100" dir="2700000" algn="tl">
                    <a:srgbClr val="000000">
                      <a:alpha val="43137"/>
                    </a:srgbClr>
                  </a:outerShdw>
                </a:effectLst>
                <a:latin typeface="Palatino Linotype" pitchFamily="18" charset="0"/>
              </a:rPr>
              <a:t>GASB 68, paragraphs 26 and 42</a:t>
            </a:r>
          </a:p>
          <a:p>
            <a:r>
              <a:rPr lang="en-US" sz="2000" dirty="0" smtClean="0">
                <a:effectLst>
                  <a:outerShdw blurRad="38100" dist="38100" dir="2700000" algn="tl">
                    <a:srgbClr val="000000">
                      <a:alpha val="43137"/>
                    </a:srgbClr>
                  </a:outerShdw>
                </a:effectLst>
                <a:latin typeface="Palatino Linotype" pitchFamily="18" charset="0"/>
              </a:rPr>
              <a:t>Cavanaugh Macdonald Consulting, LLC </a:t>
            </a:r>
            <a:r>
              <a:rPr lang="en-US" sz="2000" dirty="0">
                <a:effectLst>
                  <a:outerShdw blurRad="38100" dist="38100" dir="2700000" algn="tl">
                    <a:srgbClr val="000000">
                      <a:alpha val="43137"/>
                    </a:srgbClr>
                  </a:outerShdw>
                </a:effectLst>
                <a:latin typeface="Palatino Linotype" pitchFamily="18" charset="0"/>
              </a:rPr>
              <a:t>GASB 68 Report, pages 3 and 5</a:t>
            </a:r>
          </a:p>
          <a:p>
            <a:r>
              <a:rPr lang="en-US" sz="2000" dirty="0">
                <a:effectLst>
                  <a:outerShdw blurRad="38100" dist="38100" dir="2700000" algn="tl">
                    <a:srgbClr val="000000">
                      <a:alpha val="43137"/>
                    </a:srgbClr>
                  </a:outerShdw>
                </a:effectLst>
                <a:latin typeface="Palatino Linotype" pitchFamily="18" charset="0"/>
              </a:rPr>
              <a:t>Long-term Expected Rate of Return = 8%</a:t>
            </a:r>
          </a:p>
          <a:p>
            <a:r>
              <a:rPr lang="en-US" sz="2000" dirty="0">
                <a:effectLst>
                  <a:outerShdw blurRad="38100" dist="38100" dir="2700000" algn="tl">
                    <a:srgbClr val="000000">
                      <a:alpha val="43137"/>
                    </a:srgbClr>
                  </a:outerShdw>
                </a:effectLst>
                <a:latin typeface="Palatino Linotype" pitchFamily="18" charset="0"/>
              </a:rPr>
              <a:t>Municipal Bond Index Rate  @ Measurement Date = 4.13%</a:t>
            </a:r>
          </a:p>
          <a:p>
            <a:r>
              <a:rPr lang="en-US" sz="2000" dirty="0">
                <a:effectLst>
                  <a:outerShdw blurRad="38100" dist="38100" dir="2700000" algn="tl">
                    <a:srgbClr val="000000">
                      <a:alpha val="43137"/>
                    </a:srgbClr>
                  </a:outerShdw>
                </a:effectLst>
                <a:latin typeface="Palatino Linotype" pitchFamily="18" charset="0"/>
              </a:rPr>
              <a:t>Methodology used for cash flow</a:t>
            </a:r>
          </a:p>
          <a:p>
            <a:pPr lvl="1"/>
            <a:r>
              <a:rPr lang="en-US" sz="2000" dirty="0">
                <a:effectLst>
                  <a:outerShdw blurRad="38100" dist="38100" dir="2700000" algn="tl">
                    <a:srgbClr val="000000">
                      <a:alpha val="43137"/>
                    </a:srgbClr>
                  </a:outerShdw>
                </a:effectLst>
                <a:latin typeface="Palatino Linotype" pitchFamily="18" charset="0"/>
              </a:rPr>
              <a:t>Current member rates</a:t>
            </a:r>
          </a:p>
          <a:p>
            <a:pPr lvl="1"/>
            <a:r>
              <a:rPr lang="en-US" sz="2000" dirty="0">
                <a:effectLst>
                  <a:outerShdw blurRad="38100" dist="38100" dir="2700000" algn="tl">
                    <a:srgbClr val="000000">
                      <a:alpha val="43137"/>
                    </a:srgbClr>
                  </a:outerShdw>
                </a:effectLst>
                <a:latin typeface="Palatino Linotype" pitchFamily="18" charset="0"/>
              </a:rPr>
              <a:t>Employer contributions in accordance with funding policy adopted by ERS Board of Control (Actuarial Section of RSA CAFR or ERS Actuarial Valuation) see </a:t>
            </a:r>
            <a:r>
              <a:rPr lang="en-US" sz="2000" dirty="0">
                <a:effectLst>
                  <a:outerShdw blurRad="38100" dist="38100" dir="2700000" algn="tl">
                    <a:srgbClr val="000000">
                      <a:alpha val="43137"/>
                    </a:srgbClr>
                  </a:outerShdw>
                </a:effectLst>
                <a:latin typeface="Palatino Linotype" pitchFamily="18" charset="0"/>
                <a:hlinkClick r:id="rId2"/>
              </a:rPr>
              <a:t>www.rsa-al.gov</a:t>
            </a:r>
            <a:endParaRPr lang="en-US" sz="2000" dirty="0">
              <a:effectLst>
                <a:outerShdw blurRad="38100" dist="38100" dir="2700000" algn="tl">
                  <a:srgbClr val="000000">
                    <a:alpha val="43137"/>
                  </a:srgbClr>
                </a:outerShdw>
              </a:effectLst>
              <a:latin typeface="Palatino Linotype" pitchFamily="18" charset="0"/>
            </a:endParaRPr>
          </a:p>
          <a:p>
            <a:r>
              <a:rPr lang="en-US" sz="2000" dirty="0">
                <a:effectLst>
                  <a:outerShdw blurRad="38100" dist="38100" dir="2700000" algn="tl">
                    <a:srgbClr val="000000">
                      <a:alpha val="43137"/>
                    </a:srgbClr>
                  </a:outerShdw>
                </a:effectLst>
                <a:latin typeface="Palatino Linotype" pitchFamily="18" charset="0"/>
              </a:rPr>
              <a:t>Each </a:t>
            </a:r>
            <a:r>
              <a:rPr lang="en-US" sz="2000" dirty="0" smtClean="0">
                <a:effectLst>
                  <a:outerShdw blurRad="38100" dist="38100" dir="2700000" algn="tl">
                    <a:srgbClr val="000000">
                      <a:alpha val="43137"/>
                    </a:srgbClr>
                  </a:outerShdw>
                </a:effectLst>
                <a:latin typeface="Palatino Linotype" pitchFamily="18" charset="0"/>
              </a:rPr>
              <a:t>Employer’s </a:t>
            </a:r>
            <a:r>
              <a:rPr lang="en-US" sz="2000" dirty="0">
                <a:effectLst>
                  <a:outerShdw blurRad="38100" dist="38100" dir="2700000" algn="tl">
                    <a:srgbClr val="000000">
                      <a:alpha val="43137"/>
                    </a:srgbClr>
                  </a:outerShdw>
                </a:effectLst>
                <a:latin typeface="Palatino Linotype" pitchFamily="18" charset="0"/>
              </a:rPr>
              <a:t>Fiduciary Net Position was sufficient to make all projected future benefit payments of current plan members</a:t>
            </a:r>
          </a:p>
          <a:p>
            <a:r>
              <a:rPr lang="en-US" sz="2000" dirty="0">
                <a:effectLst>
                  <a:outerShdw blurRad="38100" dist="38100" dir="2700000" algn="tl">
                    <a:srgbClr val="000000">
                      <a:alpha val="43137"/>
                    </a:srgbClr>
                  </a:outerShdw>
                </a:effectLst>
                <a:latin typeface="Palatino Linotype" pitchFamily="18" charset="0"/>
              </a:rPr>
              <a:t>SEIR- Single Equivalent Interest Rate for all employers = 8%</a:t>
            </a:r>
          </a:p>
        </p:txBody>
      </p:sp>
      <p:sp>
        <p:nvSpPr>
          <p:cNvPr id="3" name="Slide Number Placeholder 2"/>
          <p:cNvSpPr>
            <a:spLocks noGrp="1"/>
          </p:cNvSpPr>
          <p:nvPr>
            <p:ph type="sldNum" sz="quarter" idx="12"/>
          </p:nvPr>
        </p:nvSpPr>
        <p:spPr/>
        <p:txBody>
          <a:bodyPr/>
          <a:lstStyle/>
          <a:p>
            <a:fld id="{A1E5B8EE-8B77-44FD-B0AF-914BD227BE08}" type="slidenum">
              <a:rPr lang="en-US" smtClean="0"/>
              <a:t>29</a:t>
            </a:fld>
            <a:endParaRPr lang="en-US" dirty="0"/>
          </a:p>
        </p:txBody>
      </p:sp>
      <p:sp>
        <p:nvSpPr>
          <p:cNvPr id="4" name="Title 3"/>
          <p:cNvSpPr>
            <a:spLocks noGrp="1"/>
          </p:cNvSpPr>
          <p:nvPr>
            <p:ph type="title"/>
          </p:nvPr>
        </p:nvSpPr>
        <p:spPr/>
        <p:txBody>
          <a:bodyPr>
            <a:normAutofit/>
          </a:bodyPr>
          <a:lstStyle/>
          <a:p>
            <a:r>
              <a:rPr lang="en-US" sz="3600" dirty="0">
                <a:latin typeface="Palatino Linotype" pitchFamily="18" charset="0"/>
              </a:rPr>
              <a:t>SEIR- Single Equivalent Interest Rate</a:t>
            </a:r>
          </a:p>
        </p:txBody>
      </p:sp>
    </p:spTree>
    <p:extLst>
      <p:ext uri="{BB962C8B-B14F-4D97-AF65-F5344CB8AC3E}">
        <p14:creationId xmlns:p14="http://schemas.microsoft.com/office/powerpoint/2010/main" val="3897836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190072" cy="4525963"/>
          </a:xfrm>
        </p:spPr>
        <p:txBody>
          <a:bodyPr>
            <a:normAutofit/>
          </a:bodyPr>
          <a:lstStyle/>
          <a:p>
            <a:r>
              <a:rPr lang="en-US" sz="2400" dirty="0">
                <a:effectLst>
                  <a:outerShdw blurRad="38100" dist="38100" dir="2700000" algn="tl">
                    <a:srgbClr val="000000">
                      <a:alpha val="43137"/>
                    </a:srgbClr>
                  </a:outerShdw>
                </a:effectLst>
                <a:latin typeface="Palatino Linotype" pitchFamily="18" charset="0"/>
              </a:rPr>
              <a:t>ERS Retirement Employer Portal Design Requirements- Early 2016</a:t>
            </a:r>
          </a:p>
          <a:p>
            <a:pPr lvl="1"/>
            <a:endParaRPr lang="en-US" sz="2400" dirty="0">
              <a:effectLst>
                <a:outerShdw blurRad="38100" dist="38100" dir="2700000" algn="tl">
                  <a:srgbClr val="000000">
                    <a:alpha val="43137"/>
                  </a:srgbClr>
                </a:outerShdw>
              </a:effectLst>
              <a:latin typeface="Palatino Linotype" pitchFamily="18" charset="0"/>
            </a:endParaRPr>
          </a:p>
          <a:p>
            <a:r>
              <a:rPr lang="en-US" sz="2400" dirty="0">
                <a:effectLst>
                  <a:outerShdw blurRad="38100" dist="38100" dir="2700000" algn="tl">
                    <a:srgbClr val="000000">
                      <a:alpha val="43137"/>
                    </a:srgbClr>
                  </a:outerShdw>
                </a:effectLst>
                <a:latin typeface="Palatino Linotype" pitchFamily="18" charset="0"/>
              </a:rPr>
              <a:t>Transition to New Employer Portal May 2017</a:t>
            </a:r>
          </a:p>
          <a:p>
            <a:pPr lvl="1"/>
            <a:endParaRPr lang="en-US" sz="2400" dirty="0">
              <a:effectLst>
                <a:outerShdw blurRad="38100" dist="38100" dir="2700000" algn="tl">
                  <a:srgbClr val="000000">
                    <a:alpha val="43137"/>
                  </a:srgbClr>
                </a:outerShdw>
              </a:effectLst>
              <a:latin typeface="Palatino Linotype" pitchFamily="18" charset="0"/>
            </a:endParaRPr>
          </a:p>
          <a:p>
            <a:r>
              <a:rPr lang="en-US" sz="2400" dirty="0">
                <a:effectLst>
                  <a:outerShdw blurRad="38100" dist="38100" dir="2700000" algn="tl">
                    <a:srgbClr val="000000">
                      <a:alpha val="43137"/>
                    </a:srgbClr>
                  </a:outerShdw>
                </a:effectLst>
                <a:latin typeface="Palatino Linotype" pitchFamily="18" charset="0"/>
              </a:rPr>
              <a:t>New data elements will be required</a:t>
            </a:r>
          </a:p>
          <a:p>
            <a:pPr marL="393192" lvl="1" indent="0">
              <a:buNone/>
            </a:pPr>
            <a:endParaRPr lang="en-US" sz="2400" dirty="0">
              <a:effectLst>
                <a:outerShdw blurRad="38100" dist="38100" dir="2700000" algn="tl">
                  <a:srgbClr val="000000">
                    <a:alpha val="43137"/>
                  </a:srgbClr>
                </a:outerShdw>
              </a:effectLst>
              <a:latin typeface="Palatino Linotype" pitchFamily="18" charset="0"/>
            </a:endParaRPr>
          </a:p>
          <a:p>
            <a:r>
              <a:rPr lang="en-US" sz="2400" dirty="0">
                <a:effectLst>
                  <a:outerShdw blurRad="38100" dist="38100" dir="2700000" algn="tl">
                    <a:srgbClr val="000000">
                      <a:alpha val="43137"/>
                    </a:srgbClr>
                  </a:outerShdw>
                </a:effectLst>
                <a:latin typeface="Palatino Linotype" pitchFamily="18" charset="0"/>
              </a:rPr>
              <a:t>Your IT Vendor will need to be involved</a:t>
            </a:r>
          </a:p>
          <a:p>
            <a:pPr lvl="1"/>
            <a:endParaRPr lang="en-US" dirty="0" smtClean="0"/>
          </a:p>
          <a:p>
            <a:pPr lvl="1"/>
            <a:endParaRPr lang="en-US" dirty="0"/>
          </a:p>
          <a:p>
            <a:pPr lvl="1"/>
            <a:endParaRPr lang="en-US" dirty="0" smtClean="0"/>
          </a:p>
          <a:p>
            <a:pPr lvl="1"/>
            <a:endParaRPr lang="en-US" dirty="0"/>
          </a:p>
        </p:txBody>
      </p:sp>
      <p:sp>
        <p:nvSpPr>
          <p:cNvPr id="3" name="Slide Number Placeholder 2"/>
          <p:cNvSpPr>
            <a:spLocks noGrp="1"/>
          </p:cNvSpPr>
          <p:nvPr>
            <p:ph type="sldNum" sz="quarter" idx="12"/>
          </p:nvPr>
        </p:nvSpPr>
        <p:spPr/>
        <p:txBody>
          <a:bodyPr/>
          <a:lstStyle/>
          <a:p>
            <a:fld id="{BC410EEA-824F-4D46-AFE7-60426C8C06B0}" type="slidenum">
              <a:rPr lang="en-US" smtClean="0"/>
              <a:pPr/>
              <a:t>3</a:t>
            </a:fld>
            <a:endParaRPr lang="en-US" dirty="0"/>
          </a:p>
        </p:txBody>
      </p:sp>
      <p:sp>
        <p:nvSpPr>
          <p:cNvPr id="4" name="Title 3"/>
          <p:cNvSpPr>
            <a:spLocks noGrp="1"/>
          </p:cNvSpPr>
          <p:nvPr>
            <p:ph type="title"/>
          </p:nvPr>
        </p:nvSpPr>
        <p:spPr/>
        <p:txBody>
          <a:bodyPr/>
          <a:lstStyle/>
          <a:p>
            <a:r>
              <a:rPr lang="en-US" dirty="0" smtClean="0"/>
              <a:t>Project Schedule</a:t>
            </a:r>
            <a:endParaRPr lang="en-US" dirty="0"/>
          </a:p>
        </p:txBody>
      </p:sp>
    </p:spTree>
    <p:extLst>
      <p:ext uri="{BB962C8B-B14F-4D97-AF65-F5344CB8AC3E}">
        <p14:creationId xmlns:p14="http://schemas.microsoft.com/office/powerpoint/2010/main" val="40033388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1E5B8EE-8B77-44FD-B0AF-914BD227BE08}" type="slidenum">
              <a:rPr lang="en-US" smtClean="0"/>
              <a:t>30</a:t>
            </a:fld>
            <a:endParaRPr lang="en-US" dirty="0"/>
          </a:p>
        </p:txBody>
      </p:sp>
      <p:sp>
        <p:nvSpPr>
          <p:cNvPr id="5" name="Title 2"/>
          <p:cNvSpPr>
            <a:spLocks noGrp="1"/>
          </p:cNvSpPr>
          <p:nvPr>
            <p:ph type="title"/>
          </p:nvPr>
        </p:nvSpPr>
        <p:spPr/>
        <p:txBody>
          <a:bodyPr>
            <a:normAutofit fontScale="90000"/>
          </a:bodyPr>
          <a:lstStyle/>
          <a:p>
            <a:pPr algn="ctr"/>
            <a:r>
              <a:rPr lang="en-US" dirty="0" smtClean="0">
                <a:effectLst/>
              </a:rPr>
              <a:t>Employer Valuation Data—Journal Entries</a:t>
            </a:r>
            <a:endParaRPr lang="en-US" dirty="0">
              <a:effectLst/>
            </a:endParaRPr>
          </a:p>
        </p:txBody>
      </p:sp>
      <p:pic>
        <p:nvPicPr>
          <p:cNvPr id="4" name="Content Placeholder 3"/>
          <p:cNvPicPr>
            <a:picLocks noGrp="1" noChangeAspect="1"/>
          </p:cNvPicPr>
          <p:nvPr>
            <p:ph idx="1"/>
          </p:nvPr>
        </p:nvPicPr>
        <p:blipFill>
          <a:blip r:embed="rId2"/>
          <a:stretch>
            <a:fillRect/>
          </a:stretch>
        </p:blipFill>
        <p:spPr>
          <a:xfrm>
            <a:off x="2118452" y="1481138"/>
            <a:ext cx="4907095" cy="4525962"/>
          </a:xfrm>
          <a:prstGeom prst="rect">
            <a:avLst/>
          </a:prstGeom>
          <a:ln>
            <a:noFill/>
          </a:ln>
          <a:effectLst>
            <a:outerShdw blurRad="292100" dist="139700" dir="2700000" algn="tl" rotWithShape="0">
              <a:srgbClr val="333333">
                <a:alpha val="65000"/>
              </a:srgbClr>
            </a:outerShdw>
          </a:effectLst>
        </p:spPr>
      </p:pic>
      <p:sp>
        <p:nvSpPr>
          <p:cNvPr id="7" name="TextBox 6"/>
          <p:cNvSpPr txBox="1"/>
          <p:nvPr/>
        </p:nvSpPr>
        <p:spPr>
          <a:xfrm>
            <a:off x="5577747" y="1481138"/>
            <a:ext cx="1447800" cy="215444"/>
          </a:xfrm>
          <a:prstGeom prst="rect">
            <a:avLst/>
          </a:prstGeom>
          <a:solidFill>
            <a:schemeClr val="bg1"/>
          </a:solidFill>
        </p:spPr>
        <p:txBody>
          <a:bodyPr wrap="square" rtlCol="0">
            <a:spAutoFit/>
          </a:bodyPr>
          <a:lstStyle/>
          <a:p>
            <a:r>
              <a:rPr lang="en-US" sz="800" b="1" dirty="0" smtClean="0">
                <a:latin typeface="Times" panose="02020603050405020304" pitchFamily="18" charset="0"/>
              </a:rPr>
              <a:t>Unit Code            Name</a:t>
            </a:r>
            <a:endParaRPr lang="en-US" sz="800" b="1" dirty="0">
              <a:latin typeface="Times" panose="02020603050405020304" pitchFamily="18" charset="0"/>
            </a:endParaRPr>
          </a:p>
        </p:txBody>
      </p:sp>
      <p:sp>
        <p:nvSpPr>
          <p:cNvPr id="8" name="TextBox 7"/>
          <p:cNvSpPr txBox="1"/>
          <p:nvPr/>
        </p:nvSpPr>
        <p:spPr>
          <a:xfrm>
            <a:off x="6301647" y="1631902"/>
            <a:ext cx="609600" cy="215444"/>
          </a:xfrm>
          <a:prstGeom prst="rect">
            <a:avLst/>
          </a:prstGeom>
          <a:solidFill>
            <a:schemeClr val="bg1"/>
          </a:solidFill>
        </p:spPr>
        <p:txBody>
          <a:bodyPr wrap="square" rtlCol="0">
            <a:spAutoFit/>
          </a:bodyPr>
          <a:lstStyle/>
          <a:p>
            <a:r>
              <a:rPr lang="en-US" sz="800" b="1" dirty="0" smtClean="0">
                <a:latin typeface="Times" panose="02020603050405020304" pitchFamily="18" charset="0"/>
              </a:rPr>
              <a:t>XXXX</a:t>
            </a:r>
            <a:endParaRPr lang="en-US" sz="800" b="1" dirty="0">
              <a:latin typeface="Times" panose="02020603050405020304" pitchFamily="18" charset="0"/>
            </a:endParaRPr>
          </a:p>
        </p:txBody>
      </p:sp>
      <p:sp>
        <p:nvSpPr>
          <p:cNvPr id="9" name="TextBox 8"/>
          <p:cNvSpPr txBox="1"/>
          <p:nvPr/>
        </p:nvSpPr>
        <p:spPr>
          <a:xfrm>
            <a:off x="6187347" y="1111806"/>
            <a:ext cx="1676400" cy="369332"/>
          </a:xfrm>
          <a:prstGeom prst="rect">
            <a:avLst/>
          </a:prstGeom>
          <a:noFill/>
        </p:spPr>
        <p:txBody>
          <a:bodyPr wrap="square" rtlCol="0">
            <a:spAutoFit/>
          </a:bodyPr>
          <a:lstStyle/>
          <a:p>
            <a:r>
              <a:rPr lang="en-US" dirty="0" smtClean="0">
                <a:effectLst>
                  <a:outerShdw blurRad="38100" dist="38100" dir="2700000" algn="tl">
                    <a:srgbClr val="000000">
                      <a:alpha val="43137"/>
                    </a:srgbClr>
                  </a:outerShdw>
                </a:effectLst>
              </a:rPr>
              <a:t>Page 6</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856369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304800"/>
            <a:ext cx="8229600" cy="639762"/>
          </a:xfrm>
        </p:spPr>
        <p:txBody>
          <a:bodyPr>
            <a:noAutofit/>
          </a:bodyPr>
          <a:lstStyle/>
          <a:p>
            <a:pPr algn="ctr"/>
            <a:r>
              <a:rPr lang="en-US" sz="3800" dirty="0" smtClean="0">
                <a:latin typeface="Palatino Linotype" pitchFamily="18" charset="0"/>
              </a:rPr>
              <a:t>Net Pension Liability Example</a:t>
            </a:r>
            <a:br>
              <a:rPr lang="en-US" sz="3800" dirty="0" smtClean="0">
                <a:latin typeface="Palatino Linotype" pitchFamily="18" charset="0"/>
              </a:rPr>
            </a:br>
            <a:r>
              <a:rPr lang="en-US" sz="3800" dirty="0" smtClean="0">
                <a:latin typeface="Palatino Linotype" pitchFamily="18" charset="0"/>
              </a:rPr>
              <a:t>Net Assets Remain Positive</a:t>
            </a:r>
            <a:endParaRPr lang="en-US" sz="3800" dirty="0">
              <a:latin typeface="Palatino Linotype"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029195584"/>
              </p:ext>
            </p:extLst>
          </p:nvPr>
        </p:nvGraphicFramePr>
        <p:xfrm>
          <a:off x="381000" y="1447800"/>
          <a:ext cx="8305800" cy="5242560"/>
        </p:xfrm>
        <a:graphic>
          <a:graphicData uri="http://schemas.openxmlformats.org/drawingml/2006/table">
            <a:tbl>
              <a:tblPr firstRow="1" bandRow="1">
                <a:tableStyleId>{5C22544A-7EE6-4342-B048-85BDC9FD1C3A}</a:tableStyleId>
              </a:tblPr>
              <a:tblGrid>
                <a:gridCol w="4073038"/>
                <a:gridCol w="2156312"/>
                <a:gridCol w="2076450"/>
              </a:tblGrid>
              <a:tr h="609600">
                <a:tc gridSpan="3">
                  <a:txBody>
                    <a:bodyPr/>
                    <a:lstStyle/>
                    <a:p>
                      <a:pPr algn="ctr"/>
                      <a:r>
                        <a:rPr lang="en-US" sz="1800" dirty="0" smtClean="0">
                          <a:latin typeface="Palatino Linotype" pitchFamily="18" charset="0"/>
                        </a:rPr>
                        <a:t>XYZ City</a:t>
                      </a:r>
                    </a:p>
                    <a:p>
                      <a:pPr algn="ctr"/>
                      <a:r>
                        <a:rPr lang="en-US" sz="1800" dirty="0" smtClean="0">
                          <a:latin typeface="Palatino Linotype" pitchFamily="18" charset="0"/>
                        </a:rPr>
                        <a:t>Statement of Net Assets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dirty="0"/>
                    </a:p>
                  </a:txBody>
                  <a:tcPr/>
                </a:tc>
              </a:tr>
              <a:tr h="570623">
                <a:tc>
                  <a:txBody>
                    <a:bodyPr/>
                    <a:lstStyle/>
                    <a:p>
                      <a:endParaRPr lang="en-US" sz="1400" b="1" i="1" u="none" dirty="0">
                        <a:latin typeface="Palatino Linotype"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smtClean="0">
                          <a:latin typeface="Palatino Linotype" pitchFamily="18" charset="0"/>
                        </a:rPr>
                        <a:t>Before</a:t>
                      </a:r>
                    </a:p>
                    <a:p>
                      <a:pPr algn="ctr"/>
                      <a:r>
                        <a:rPr lang="en-US" sz="1600" b="1" dirty="0" smtClean="0">
                          <a:latin typeface="Palatino Linotype" pitchFamily="18" charset="0"/>
                        </a:rPr>
                        <a:t>(in thousands)</a:t>
                      </a:r>
                      <a:endParaRPr lang="en-US" sz="1600" b="1" dirty="0">
                        <a:latin typeface="Palatino Linotype"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smtClean="0">
                          <a:latin typeface="Palatino Linotype" pitchFamily="18" charset="0"/>
                        </a:rPr>
                        <a:t>After</a:t>
                      </a:r>
                    </a:p>
                    <a:p>
                      <a:pPr algn="ctr"/>
                      <a:r>
                        <a:rPr lang="en-US" sz="1600" b="1" dirty="0" smtClean="0">
                          <a:latin typeface="Palatino Linotype" pitchFamily="18" charset="0"/>
                        </a:rPr>
                        <a:t>(in thousands)</a:t>
                      </a:r>
                      <a:endParaRPr lang="en-US" sz="1600" b="1" dirty="0">
                        <a:latin typeface="Palatino Linotype"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30361">
                <a:tc>
                  <a:txBody>
                    <a:bodyPr/>
                    <a:lstStyle/>
                    <a:p>
                      <a:r>
                        <a:rPr lang="en-US" sz="1600" b="1" i="1" u="none" dirty="0" smtClean="0">
                          <a:latin typeface="Palatino Linotype" pitchFamily="18" charset="0"/>
                        </a:rPr>
                        <a:t>Assets</a:t>
                      </a:r>
                      <a:endParaRPr lang="en-US" sz="1600" b="1" i="1" u="none" dirty="0">
                        <a:latin typeface="Palatino Linotype"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b="0" dirty="0">
                        <a:latin typeface="Palatino Linotype"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b="0" dirty="0">
                        <a:latin typeface="Palatino Linotype"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30361">
                <a:tc>
                  <a:txBody>
                    <a:bodyPr/>
                    <a:lstStyle/>
                    <a:p>
                      <a:r>
                        <a:rPr lang="en-US" sz="1600" dirty="0" smtClean="0">
                          <a:latin typeface="Palatino Linotype" pitchFamily="18" charset="0"/>
                        </a:rPr>
                        <a:t>Current Assets</a:t>
                      </a:r>
                      <a:endParaRPr lang="en-US" sz="1600" dirty="0">
                        <a:latin typeface="Palatino Linotype"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0" dirty="0" smtClean="0">
                          <a:latin typeface="Palatino Linotype" pitchFamily="18" charset="0"/>
                        </a:rPr>
                        <a:t>$ 15,000</a:t>
                      </a:r>
                      <a:endParaRPr lang="en-US" sz="1600" b="0" dirty="0">
                        <a:latin typeface="Palatino Linotype"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0" dirty="0" smtClean="0">
                          <a:latin typeface="Palatino Linotype" pitchFamily="18" charset="0"/>
                        </a:rPr>
                        <a:t>$ 15,000</a:t>
                      </a:r>
                      <a:endParaRPr lang="en-US" sz="1600" b="0" dirty="0">
                        <a:latin typeface="Palatino Linotype"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30361">
                <a:tc>
                  <a:txBody>
                    <a:bodyPr/>
                    <a:lstStyle/>
                    <a:p>
                      <a:r>
                        <a:rPr lang="en-US" sz="1600" dirty="0" smtClean="0">
                          <a:latin typeface="Palatino Linotype" pitchFamily="18" charset="0"/>
                        </a:rPr>
                        <a:t>Deferred Outflows</a:t>
                      </a:r>
                      <a:endParaRPr lang="en-US" sz="1600" dirty="0">
                        <a:latin typeface="Palatino Linotype"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600" b="0" dirty="0">
                        <a:latin typeface="Palatino Linotype"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0" dirty="0" smtClean="0">
                          <a:latin typeface="Palatino Linotype" pitchFamily="18" charset="0"/>
                        </a:rPr>
                        <a:t>    2,000</a:t>
                      </a:r>
                      <a:endParaRPr lang="en-US" sz="1600" b="0" dirty="0">
                        <a:latin typeface="Palatino Linotype"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30361">
                <a:tc>
                  <a:txBody>
                    <a:bodyPr/>
                    <a:lstStyle/>
                    <a:p>
                      <a:r>
                        <a:rPr lang="en-US" sz="1600" dirty="0" smtClean="0">
                          <a:latin typeface="Palatino Linotype" pitchFamily="18" charset="0"/>
                        </a:rPr>
                        <a:t>Capital Assets</a:t>
                      </a:r>
                      <a:endParaRPr lang="en-US" sz="1600" dirty="0">
                        <a:latin typeface="Palatino Linotype"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0" dirty="0" smtClean="0">
                          <a:latin typeface="Palatino Linotype" pitchFamily="18" charset="0"/>
                        </a:rPr>
                        <a:t>25,000</a:t>
                      </a:r>
                      <a:endParaRPr lang="en-US" sz="1600" b="0" dirty="0">
                        <a:latin typeface="Palatino Linotype"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0" dirty="0" smtClean="0">
                          <a:latin typeface="Palatino Linotype" pitchFamily="18" charset="0"/>
                        </a:rPr>
                        <a:t>25,000</a:t>
                      </a:r>
                      <a:endParaRPr lang="en-US" sz="1600" b="0" dirty="0">
                        <a:latin typeface="Palatino Linotype"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30361">
                <a:tc>
                  <a:txBody>
                    <a:bodyPr/>
                    <a:lstStyle/>
                    <a:p>
                      <a:r>
                        <a:rPr lang="en-US" sz="1600" b="1" dirty="0" smtClean="0">
                          <a:latin typeface="Palatino Linotype" pitchFamily="18" charset="0"/>
                        </a:rPr>
                        <a:t>Total Assets</a:t>
                      </a:r>
                      <a:endParaRPr lang="en-US" sz="1600" b="1" dirty="0">
                        <a:latin typeface="Palatino Linotype"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smtClean="0">
                          <a:latin typeface="Palatino Linotype" pitchFamily="18" charset="0"/>
                        </a:rPr>
                        <a:t>$ 40,000</a:t>
                      </a:r>
                      <a:endParaRPr lang="en-US" sz="1600" b="1" dirty="0">
                        <a:latin typeface="Palatino Linotype"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smtClean="0">
                          <a:latin typeface="Palatino Linotype" pitchFamily="18" charset="0"/>
                        </a:rPr>
                        <a:t>$ 42,000</a:t>
                      </a:r>
                      <a:endParaRPr lang="en-US" sz="1600" b="1" dirty="0">
                        <a:latin typeface="Palatino Linotype"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22432">
                <a:tc>
                  <a:txBody>
                    <a:bodyPr/>
                    <a:lstStyle/>
                    <a:p>
                      <a:endParaRPr lang="en-US" sz="1600" b="1" dirty="0">
                        <a:latin typeface="Palatino Linotype"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600" b="1" dirty="0">
                        <a:latin typeface="Palatino Linotype"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600" b="1" dirty="0">
                        <a:latin typeface="Palatino Linotype"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30361">
                <a:tc>
                  <a:txBody>
                    <a:bodyPr/>
                    <a:lstStyle/>
                    <a:p>
                      <a:r>
                        <a:rPr lang="en-US" sz="1600" b="1" i="1" u="none" dirty="0" smtClean="0">
                          <a:latin typeface="Palatino Linotype" pitchFamily="18" charset="0"/>
                        </a:rPr>
                        <a:t>Liabilities</a:t>
                      </a:r>
                      <a:r>
                        <a:rPr lang="en-US" sz="1600" b="1" u="sng" dirty="0" smtClean="0">
                          <a:latin typeface="Palatino Linotype" pitchFamily="18" charset="0"/>
                        </a:rPr>
                        <a:t> </a:t>
                      </a:r>
                      <a:endParaRPr lang="en-US" sz="1600" b="1" u="sng" dirty="0">
                        <a:latin typeface="Palatino Linotype"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600" b="1" dirty="0">
                        <a:latin typeface="Palatino Linotype"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600" b="1" dirty="0">
                        <a:latin typeface="Palatino Linotype"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30361">
                <a:tc>
                  <a:txBody>
                    <a:bodyPr/>
                    <a:lstStyle/>
                    <a:p>
                      <a:r>
                        <a:rPr lang="en-US" sz="1600" dirty="0" smtClean="0">
                          <a:latin typeface="Palatino Linotype" pitchFamily="18" charset="0"/>
                        </a:rPr>
                        <a:t>Current Liabilities</a:t>
                      </a:r>
                      <a:endParaRPr lang="en-US" sz="1600" dirty="0">
                        <a:latin typeface="Palatino Linotype"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0" dirty="0" smtClean="0">
                          <a:latin typeface="Palatino Linotype" pitchFamily="18" charset="0"/>
                        </a:rPr>
                        <a:t>$ 6,000</a:t>
                      </a:r>
                      <a:endParaRPr lang="en-US" sz="1600" b="0" dirty="0">
                        <a:latin typeface="Palatino Linotype"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0" dirty="0" smtClean="0">
                          <a:latin typeface="Palatino Linotype" pitchFamily="18" charset="0"/>
                        </a:rPr>
                        <a:t>$ 6,000</a:t>
                      </a:r>
                      <a:endParaRPr lang="en-US" sz="1600" b="0" dirty="0">
                        <a:latin typeface="Palatino Linotype"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30361">
                <a:tc>
                  <a:txBody>
                    <a:bodyPr/>
                    <a:lstStyle/>
                    <a:p>
                      <a:r>
                        <a:rPr lang="en-US" sz="1600" dirty="0" smtClean="0">
                          <a:latin typeface="Palatino Linotype" pitchFamily="18" charset="0"/>
                        </a:rPr>
                        <a:t>Net Pension Liability</a:t>
                      </a:r>
                      <a:endParaRPr lang="en-US" sz="1600" dirty="0">
                        <a:latin typeface="Palatino Linotype"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endParaRPr lang="en-US" sz="1600" b="0" dirty="0">
                        <a:latin typeface="Palatino Linotype"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1600" b="0" dirty="0" smtClean="0">
                          <a:latin typeface="Palatino Linotype" pitchFamily="18" charset="0"/>
                        </a:rPr>
                        <a:t>26,000</a:t>
                      </a:r>
                      <a:endParaRPr lang="en-US" sz="1600" b="0" dirty="0">
                        <a:latin typeface="Palatino Linotype"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330361">
                <a:tc>
                  <a:txBody>
                    <a:bodyPr/>
                    <a:lstStyle/>
                    <a:p>
                      <a:r>
                        <a:rPr lang="en-US" sz="1600" dirty="0" smtClean="0">
                          <a:latin typeface="Palatino Linotype" pitchFamily="18" charset="0"/>
                        </a:rPr>
                        <a:t>Deferred Inflows</a:t>
                      </a:r>
                      <a:endParaRPr lang="en-US" sz="1600" dirty="0">
                        <a:latin typeface="Palatino Linotype"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600" b="0" dirty="0">
                        <a:latin typeface="Palatino Linotype"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0" dirty="0" smtClean="0">
                          <a:latin typeface="Palatino Linotype" pitchFamily="18" charset="0"/>
                        </a:rPr>
                        <a:t>1,000</a:t>
                      </a:r>
                      <a:endParaRPr lang="en-US" sz="1600" b="0" dirty="0">
                        <a:latin typeface="Palatino Linotype"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30361">
                <a:tc>
                  <a:txBody>
                    <a:bodyPr/>
                    <a:lstStyle/>
                    <a:p>
                      <a:r>
                        <a:rPr lang="en-US" sz="1600" b="1" dirty="0" smtClean="0">
                          <a:latin typeface="Palatino Linotype" pitchFamily="18" charset="0"/>
                        </a:rPr>
                        <a:t>Total Liabilities</a:t>
                      </a:r>
                      <a:endParaRPr lang="en-US" sz="1600" b="1" dirty="0">
                        <a:latin typeface="Palatino Linotype"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smtClean="0">
                          <a:latin typeface="Palatino Linotype" pitchFamily="18" charset="0"/>
                        </a:rPr>
                        <a:t>$6,000</a:t>
                      </a:r>
                      <a:endParaRPr lang="en-US" sz="1600" b="1" dirty="0">
                        <a:latin typeface="Palatino Linotype"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smtClean="0">
                          <a:latin typeface="Palatino Linotype" pitchFamily="18" charset="0"/>
                        </a:rPr>
                        <a:t>$ 33,000</a:t>
                      </a:r>
                      <a:endParaRPr lang="en-US" sz="1600" b="1" dirty="0">
                        <a:latin typeface="Palatino Linotype"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30361">
                <a:tc>
                  <a:txBody>
                    <a:bodyPr/>
                    <a:lstStyle/>
                    <a:p>
                      <a:r>
                        <a:rPr lang="en-US" sz="1600" b="1" i="1" dirty="0" smtClean="0">
                          <a:latin typeface="Palatino Linotype" pitchFamily="18" charset="0"/>
                        </a:rPr>
                        <a:t>Total</a:t>
                      </a:r>
                      <a:r>
                        <a:rPr lang="en-US" sz="1600" b="1" i="1" baseline="0" dirty="0" smtClean="0">
                          <a:latin typeface="Palatino Linotype" pitchFamily="18" charset="0"/>
                        </a:rPr>
                        <a:t> Net Assets</a:t>
                      </a:r>
                      <a:endParaRPr lang="en-US" sz="1600" b="1" i="1" dirty="0">
                        <a:latin typeface="Palatino Linotype"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i="0" dirty="0" smtClean="0">
                          <a:latin typeface="Palatino Linotype" pitchFamily="18" charset="0"/>
                        </a:rPr>
                        <a:t>$ 34,000</a:t>
                      </a:r>
                      <a:endParaRPr lang="en-US" sz="1600" b="1" i="0" dirty="0">
                        <a:latin typeface="Palatino Linotype"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i="0" dirty="0" smtClean="0">
                          <a:latin typeface="Palatino Linotype" pitchFamily="18" charset="0"/>
                        </a:rPr>
                        <a:t>$ 9,000</a:t>
                      </a:r>
                      <a:endParaRPr lang="en-US" sz="1600" b="1" i="0" dirty="0">
                        <a:latin typeface="Palatino Linotype"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 name="Slide Number Placeholder 1"/>
          <p:cNvSpPr>
            <a:spLocks noGrp="1"/>
          </p:cNvSpPr>
          <p:nvPr>
            <p:ph type="sldNum" sz="quarter" idx="12"/>
          </p:nvPr>
        </p:nvSpPr>
        <p:spPr/>
        <p:txBody>
          <a:bodyPr/>
          <a:lstStyle/>
          <a:p>
            <a:fld id="{A1E5B8EE-8B77-44FD-B0AF-914BD227BE08}" type="slidenum">
              <a:rPr lang="en-US" smtClean="0"/>
              <a:t>31</a:t>
            </a:fld>
            <a:endParaRPr lang="en-US" dirty="0"/>
          </a:p>
        </p:txBody>
      </p:sp>
    </p:spTree>
    <p:extLst>
      <p:ext uri="{BB962C8B-B14F-4D97-AF65-F5344CB8AC3E}">
        <p14:creationId xmlns:p14="http://schemas.microsoft.com/office/powerpoint/2010/main" val="32538978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639762"/>
          </a:xfrm>
        </p:spPr>
        <p:txBody>
          <a:bodyPr>
            <a:noAutofit/>
          </a:bodyPr>
          <a:lstStyle/>
          <a:p>
            <a:pPr algn="ctr"/>
            <a:r>
              <a:rPr lang="en-US" sz="3800" dirty="0" smtClean="0">
                <a:latin typeface="Palatino Linotype" pitchFamily="18" charset="0"/>
              </a:rPr>
              <a:t>Net Pension Liability Example</a:t>
            </a:r>
            <a:br>
              <a:rPr lang="en-US" sz="3800" dirty="0" smtClean="0">
                <a:latin typeface="Palatino Linotype" pitchFamily="18" charset="0"/>
              </a:rPr>
            </a:br>
            <a:r>
              <a:rPr lang="en-US" sz="3800" dirty="0" smtClean="0">
                <a:latin typeface="Palatino Linotype" pitchFamily="18" charset="0"/>
              </a:rPr>
              <a:t>Net Assets are Negative</a:t>
            </a:r>
            <a:endParaRPr lang="en-US" sz="3800" dirty="0">
              <a:latin typeface="Palatino Linotype"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76736262"/>
              </p:ext>
            </p:extLst>
          </p:nvPr>
        </p:nvGraphicFramePr>
        <p:xfrm>
          <a:off x="228600" y="1295400"/>
          <a:ext cx="8610600" cy="5361379"/>
        </p:xfrm>
        <a:graphic>
          <a:graphicData uri="http://schemas.openxmlformats.org/drawingml/2006/table">
            <a:tbl>
              <a:tblPr firstRow="1" bandRow="1">
                <a:tableStyleId>{5C22544A-7EE6-4342-B048-85BDC9FD1C3A}</a:tableStyleId>
              </a:tblPr>
              <a:tblGrid>
                <a:gridCol w="4222506"/>
                <a:gridCol w="2235444"/>
                <a:gridCol w="2152650"/>
              </a:tblGrid>
              <a:tr h="632682">
                <a:tc gridSpan="3">
                  <a:txBody>
                    <a:bodyPr/>
                    <a:lstStyle/>
                    <a:p>
                      <a:pPr algn="ctr"/>
                      <a:r>
                        <a:rPr lang="en-US" sz="1800" dirty="0" smtClean="0">
                          <a:latin typeface="Palatino Linotype" pitchFamily="18" charset="0"/>
                        </a:rPr>
                        <a:t>XYZ City</a:t>
                      </a:r>
                    </a:p>
                    <a:p>
                      <a:pPr algn="ctr"/>
                      <a:r>
                        <a:rPr lang="en-US" sz="1800" dirty="0" smtClean="0">
                          <a:latin typeface="Palatino Linotype" pitchFamily="18" charset="0"/>
                        </a:rPr>
                        <a:t>Statement of Net Assets </a:t>
                      </a:r>
                      <a:endParaRPr lang="en-US" sz="1800" dirty="0">
                        <a:latin typeface="Palatino Linotyp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dirty="0"/>
                    </a:p>
                  </a:txBody>
                  <a:tcPr/>
                </a:tc>
              </a:tr>
              <a:tr h="572426">
                <a:tc>
                  <a:txBody>
                    <a:bodyPr/>
                    <a:lstStyle/>
                    <a:p>
                      <a:endParaRPr lang="en-US" sz="1400" b="1" i="1" u="none" dirty="0">
                        <a:latin typeface="Palatino Linotyp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smtClean="0">
                          <a:latin typeface="Palatino Linotype" pitchFamily="18" charset="0"/>
                        </a:rPr>
                        <a:t>Before</a:t>
                      </a:r>
                    </a:p>
                    <a:p>
                      <a:pPr algn="ctr"/>
                      <a:r>
                        <a:rPr lang="en-US" sz="1600" b="1" dirty="0" smtClean="0">
                          <a:latin typeface="Palatino Linotype" pitchFamily="18" charset="0"/>
                        </a:rPr>
                        <a:t>(in thousands)</a:t>
                      </a:r>
                      <a:endParaRPr lang="en-US" sz="1600" b="1" dirty="0">
                        <a:latin typeface="Palatino Linotyp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smtClean="0">
                          <a:latin typeface="Palatino Linotype" pitchFamily="18" charset="0"/>
                        </a:rPr>
                        <a:t>After</a:t>
                      </a:r>
                    </a:p>
                    <a:p>
                      <a:pPr algn="ctr"/>
                      <a:r>
                        <a:rPr lang="en-US" sz="1600" b="1" dirty="0" smtClean="0">
                          <a:latin typeface="Palatino Linotype" pitchFamily="18" charset="0"/>
                        </a:rPr>
                        <a:t>(in thousands)</a:t>
                      </a:r>
                      <a:endParaRPr lang="en-US" sz="1600" b="1" dirty="0">
                        <a:latin typeface="Palatino Linotyp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01277">
                <a:tc>
                  <a:txBody>
                    <a:bodyPr/>
                    <a:lstStyle/>
                    <a:p>
                      <a:r>
                        <a:rPr lang="en-US" sz="1600" b="1" i="1" u="none" dirty="0" smtClean="0">
                          <a:latin typeface="Palatino Linotype" pitchFamily="18" charset="0"/>
                        </a:rPr>
                        <a:t>Assets</a:t>
                      </a:r>
                      <a:endParaRPr lang="en-US" sz="1600" b="1" i="1" u="none" dirty="0">
                        <a:latin typeface="Palatino Linotyp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b="0" dirty="0">
                        <a:latin typeface="Palatino Linotyp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400" b="0" dirty="0">
                        <a:latin typeface="Palatino Linotyp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29731">
                <a:tc>
                  <a:txBody>
                    <a:bodyPr/>
                    <a:lstStyle/>
                    <a:p>
                      <a:r>
                        <a:rPr lang="en-US" sz="1600" dirty="0" smtClean="0">
                          <a:latin typeface="Palatino Linotype" pitchFamily="18" charset="0"/>
                        </a:rPr>
                        <a:t>Current Assets</a:t>
                      </a:r>
                      <a:endParaRPr lang="en-US" sz="1600" dirty="0">
                        <a:latin typeface="Palatino Linotyp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0" dirty="0" smtClean="0">
                          <a:latin typeface="Palatino Linotype" pitchFamily="18" charset="0"/>
                        </a:rPr>
                        <a:t>$ 15,000</a:t>
                      </a:r>
                      <a:endParaRPr lang="en-US" sz="1600" b="0" dirty="0">
                        <a:latin typeface="Palatino Linotyp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0" dirty="0" smtClean="0">
                          <a:latin typeface="Palatino Linotype" pitchFamily="18" charset="0"/>
                        </a:rPr>
                        <a:t>$ 15,000</a:t>
                      </a:r>
                      <a:endParaRPr lang="en-US" sz="1600" b="0" dirty="0">
                        <a:latin typeface="Palatino Linotyp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29731">
                <a:tc>
                  <a:txBody>
                    <a:bodyPr/>
                    <a:lstStyle/>
                    <a:p>
                      <a:r>
                        <a:rPr lang="en-US" sz="1600" dirty="0" smtClean="0">
                          <a:latin typeface="Palatino Linotype" pitchFamily="18" charset="0"/>
                        </a:rPr>
                        <a:t>Deferred Outflows</a:t>
                      </a:r>
                      <a:endParaRPr lang="en-US" sz="1600" dirty="0">
                        <a:latin typeface="Palatino Linotyp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600" b="0" dirty="0">
                        <a:latin typeface="Palatino Linotyp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0" dirty="0" smtClean="0">
                          <a:latin typeface="Palatino Linotype" pitchFamily="18" charset="0"/>
                        </a:rPr>
                        <a:t>    2,000</a:t>
                      </a:r>
                      <a:endParaRPr lang="en-US" sz="1600" b="0" dirty="0">
                        <a:latin typeface="Palatino Linotyp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29731">
                <a:tc>
                  <a:txBody>
                    <a:bodyPr/>
                    <a:lstStyle/>
                    <a:p>
                      <a:r>
                        <a:rPr lang="en-US" sz="1600" dirty="0" smtClean="0">
                          <a:latin typeface="Palatino Linotype" pitchFamily="18" charset="0"/>
                        </a:rPr>
                        <a:t>Capital Assets</a:t>
                      </a:r>
                      <a:endParaRPr lang="en-US" sz="1600" dirty="0">
                        <a:latin typeface="Palatino Linotyp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0" dirty="0" smtClean="0">
                          <a:latin typeface="Palatino Linotype" pitchFamily="18" charset="0"/>
                        </a:rPr>
                        <a:t>25,000</a:t>
                      </a:r>
                      <a:endParaRPr lang="en-US" sz="1600" b="0" dirty="0">
                        <a:latin typeface="Palatino Linotyp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0" dirty="0" smtClean="0">
                          <a:latin typeface="Palatino Linotype" pitchFamily="18" charset="0"/>
                        </a:rPr>
                        <a:t>25,000</a:t>
                      </a:r>
                      <a:endParaRPr lang="en-US" sz="1600" b="0" dirty="0">
                        <a:latin typeface="Palatino Linotyp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29731">
                <a:tc>
                  <a:txBody>
                    <a:bodyPr/>
                    <a:lstStyle/>
                    <a:p>
                      <a:r>
                        <a:rPr lang="en-US" sz="1600" b="1" dirty="0" smtClean="0">
                          <a:latin typeface="Palatino Linotype" pitchFamily="18" charset="0"/>
                        </a:rPr>
                        <a:t>Total Assets</a:t>
                      </a:r>
                      <a:endParaRPr lang="en-US" sz="1600" b="1" dirty="0">
                        <a:latin typeface="Palatino Linotyp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smtClean="0">
                          <a:latin typeface="Palatino Linotype" pitchFamily="18" charset="0"/>
                        </a:rPr>
                        <a:t>$ 40,000</a:t>
                      </a:r>
                      <a:endParaRPr lang="en-US" sz="1600" b="1" dirty="0">
                        <a:latin typeface="Palatino Linotyp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smtClean="0">
                          <a:latin typeface="Palatino Linotype" pitchFamily="18" charset="0"/>
                        </a:rPr>
                        <a:t>$ 42,000</a:t>
                      </a:r>
                      <a:endParaRPr lang="en-US" sz="1600" b="1" dirty="0">
                        <a:latin typeface="Palatino Linotyp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29731">
                <a:tc>
                  <a:txBody>
                    <a:bodyPr/>
                    <a:lstStyle/>
                    <a:p>
                      <a:endParaRPr lang="en-US" sz="1600" b="1" dirty="0">
                        <a:latin typeface="Palatino Linotyp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600" b="1" dirty="0">
                        <a:latin typeface="Palatino Linotyp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600" b="1" dirty="0">
                        <a:latin typeface="Palatino Linotyp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29731">
                <a:tc>
                  <a:txBody>
                    <a:bodyPr/>
                    <a:lstStyle/>
                    <a:p>
                      <a:r>
                        <a:rPr lang="en-US" sz="1600" b="1" i="1" u="none" dirty="0" smtClean="0">
                          <a:latin typeface="Palatino Linotype" pitchFamily="18" charset="0"/>
                        </a:rPr>
                        <a:t>Liabilities</a:t>
                      </a:r>
                      <a:r>
                        <a:rPr lang="en-US" sz="1600" b="1" u="sng" dirty="0" smtClean="0">
                          <a:latin typeface="Palatino Linotype" pitchFamily="18" charset="0"/>
                        </a:rPr>
                        <a:t> </a:t>
                      </a:r>
                      <a:endParaRPr lang="en-US" sz="1600" b="1" u="sng" dirty="0">
                        <a:latin typeface="Palatino Linotyp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600" b="1" dirty="0">
                        <a:latin typeface="Palatino Linotyp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600" b="1" dirty="0">
                        <a:latin typeface="Palatino Linotyp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29731">
                <a:tc>
                  <a:txBody>
                    <a:bodyPr/>
                    <a:lstStyle/>
                    <a:p>
                      <a:r>
                        <a:rPr lang="en-US" sz="1600" dirty="0" smtClean="0">
                          <a:latin typeface="Palatino Linotype" pitchFamily="18" charset="0"/>
                        </a:rPr>
                        <a:t>Current Liabilities</a:t>
                      </a:r>
                      <a:endParaRPr lang="en-US" sz="1600" dirty="0">
                        <a:latin typeface="Palatino Linotyp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0" dirty="0" smtClean="0">
                          <a:latin typeface="Palatino Linotype" pitchFamily="18" charset="0"/>
                        </a:rPr>
                        <a:t>$ 6,000</a:t>
                      </a:r>
                      <a:endParaRPr lang="en-US" sz="1600" b="0" dirty="0">
                        <a:latin typeface="Palatino Linotyp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0" dirty="0" smtClean="0">
                          <a:latin typeface="Palatino Linotype" pitchFamily="18" charset="0"/>
                        </a:rPr>
                        <a:t>$ 6,000</a:t>
                      </a:r>
                      <a:endParaRPr lang="en-US" sz="1600" b="0" dirty="0">
                        <a:latin typeface="Palatino Linotyp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29731">
                <a:tc>
                  <a:txBody>
                    <a:bodyPr/>
                    <a:lstStyle/>
                    <a:p>
                      <a:r>
                        <a:rPr lang="en-US" sz="1600" dirty="0" smtClean="0">
                          <a:latin typeface="Palatino Linotype" pitchFamily="18" charset="0"/>
                        </a:rPr>
                        <a:t>Net Pension Liability</a:t>
                      </a:r>
                      <a:endParaRPr lang="en-US" sz="1600" dirty="0">
                        <a:latin typeface="Palatino Linotyp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endParaRPr lang="en-US" sz="1600" b="0" dirty="0">
                        <a:latin typeface="Palatino Linotyp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1600" b="0" dirty="0" smtClean="0">
                          <a:latin typeface="Palatino Linotype" pitchFamily="18" charset="0"/>
                        </a:rPr>
                        <a:t> 44,000</a:t>
                      </a:r>
                      <a:endParaRPr lang="en-US" sz="1600" b="0" dirty="0">
                        <a:latin typeface="Palatino Linotyp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329731">
                <a:tc>
                  <a:txBody>
                    <a:bodyPr/>
                    <a:lstStyle/>
                    <a:p>
                      <a:r>
                        <a:rPr lang="en-US" sz="1600" dirty="0" smtClean="0">
                          <a:latin typeface="Palatino Linotype" pitchFamily="18" charset="0"/>
                        </a:rPr>
                        <a:t>Deferred Inflows</a:t>
                      </a:r>
                      <a:endParaRPr lang="en-US" sz="1600" dirty="0">
                        <a:latin typeface="Palatino Linotyp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600" b="0" dirty="0">
                        <a:latin typeface="Palatino Linotyp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0" dirty="0" smtClean="0">
                          <a:latin typeface="Palatino Linotype" pitchFamily="18" charset="0"/>
                        </a:rPr>
                        <a:t>1,000</a:t>
                      </a:r>
                      <a:endParaRPr lang="en-US" sz="1600" b="0" dirty="0">
                        <a:latin typeface="Palatino Linotyp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29731">
                <a:tc>
                  <a:txBody>
                    <a:bodyPr/>
                    <a:lstStyle/>
                    <a:p>
                      <a:r>
                        <a:rPr lang="en-US" sz="1600" b="1" dirty="0" smtClean="0">
                          <a:latin typeface="Palatino Linotype" pitchFamily="18" charset="0"/>
                        </a:rPr>
                        <a:t>Total Liabilities</a:t>
                      </a:r>
                      <a:endParaRPr lang="en-US" sz="1600" b="1" dirty="0">
                        <a:latin typeface="Palatino Linotyp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smtClean="0">
                          <a:latin typeface="Palatino Linotype" pitchFamily="18" charset="0"/>
                        </a:rPr>
                        <a:t>$ 6,000</a:t>
                      </a:r>
                      <a:endParaRPr lang="en-US" sz="1600" b="1" dirty="0">
                        <a:latin typeface="Palatino Linotyp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smtClean="0">
                          <a:latin typeface="Palatino Linotype" pitchFamily="18" charset="0"/>
                        </a:rPr>
                        <a:t>$ 51,000</a:t>
                      </a:r>
                      <a:endParaRPr lang="en-US" sz="1600" b="1" dirty="0">
                        <a:latin typeface="Palatino Linotype"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54099">
                <a:tc>
                  <a:txBody>
                    <a:bodyPr/>
                    <a:lstStyle/>
                    <a:p>
                      <a:r>
                        <a:rPr lang="en-US" sz="1600" b="1" i="1" dirty="0" smtClean="0">
                          <a:latin typeface="Palatino Linotype" pitchFamily="18" charset="0"/>
                        </a:rPr>
                        <a:t>Total</a:t>
                      </a:r>
                      <a:r>
                        <a:rPr lang="en-US" sz="1600" b="1" i="1" baseline="0" dirty="0" smtClean="0">
                          <a:latin typeface="Palatino Linotype" pitchFamily="18" charset="0"/>
                        </a:rPr>
                        <a:t> Net Assets</a:t>
                      </a:r>
                      <a:endParaRPr lang="en-US" sz="1600" b="1" i="1" dirty="0">
                        <a:latin typeface="Palatino Linotype"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smtClean="0">
                          <a:latin typeface="Palatino Linotype" pitchFamily="18" charset="0"/>
                        </a:rPr>
                        <a:t>$ 34,000</a:t>
                      </a:r>
                      <a:endParaRPr lang="en-US" sz="1600" b="1" dirty="0">
                        <a:latin typeface="Palatino Linotype"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smtClean="0">
                          <a:solidFill>
                            <a:srgbClr val="FF0000"/>
                          </a:solidFill>
                          <a:latin typeface="Palatino Linotype" pitchFamily="18" charset="0"/>
                        </a:rPr>
                        <a:t>$ (9,000)</a:t>
                      </a:r>
                      <a:endParaRPr lang="en-US" sz="1600" b="1" dirty="0">
                        <a:solidFill>
                          <a:srgbClr val="FF0000"/>
                        </a:solidFill>
                        <a:latin typeface="Palatino Linotype" pitchFamily="18"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 name="Slide Number Placeholder 1"/>
          <p:cNvSpPr>
            <a:spLocks noGrp="1"/>
          </p:cNvSpPr>
          <p:nvPr>
            <p:ph type="sldNum" sz="quarter" idx="12"/>
          </p:nvPr>
        </p:nvSpPr>
        <p:spPr/>
        <p:txBody>
          <a:bodyPr/>
          <a:lstStyle/>
          <a:p>
            <a:fld id="{A1E5B8EE-8B77-44FD-B0AF-914BD227BE08}" type="slidenum">
              <a:rPr lang="en-US" smtClean="0"/>
              <a:t>32</a:t>
            </a:fld>
            <a:endParaRPr lang="en-US" dirty="0"/>
          </a:p>
        </p:txBody>
      </p:sp>
    </p:spTree>
    <p:extLst>
      <p:ext uri="{BB962C8B-B14F-4D97-AF65-F5344CB8AC3E}">
        <p14:creationId xmlns:p14="http://schemas.microsoft.com/office/powerpoint/2010/main" val="30372969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1143000"/>
          </a:xfrm>
        </p:spPr>
        <p:txBody>
          <a:bodyPr>
            <a:noAutofit/>
          </a:bodyPr>
          <a:lstStyle/>
          <a:p>
            <a:pPr algn="ctr"/>
            <a:r>
              <a:rPr lang="en-US" sz="3600" dirty="0" smtClean="0">
                <a:latin typeface="Palatino Linotype" pitchFamily="18" charset="0"/>
              </a:rPr>
              <a:t>Deferred Inflows and Outflows </a:t>
            </a:r>
            <a:br>
              <a:rPr lang="en-US" sz="3600" dirty="0" smtClean="0">
                <a:latin typeface="Palatino Linotype" pitchFamily="18" charset="0"/>
              </a:rPr>
            </a:br>
            <a:r>
              <a:rPr lang="en-US" sz="3600" dirty="0" smtClean="0">
                <a:latin typeface="Palatino Linotype" pitchFamily="18" charset="0"/>
              </a:rPr>
              <a:t>of Resources</a:t>
            </a:r>
            <a:endParaRPr lang="en-US" sz="3600" dirty="0">
              <a:latin typeface="Palatino Linotype" pitchFamily="18" charset="0"/>
            </a:endParaRPr>
          </a:p>
        </p:txBody>
      </p:sp>
      <p:sp>
        <p:nvSpPr>
          <p:cNvPr id="6" name="Content Placeholder 5"/>
          <p:cNvSpPr>
            <a:spLocks noGrp="1"/>
          </p:cNvSpPr>
          <p:nvPr>
            <p:ph idx="1"/>
          </p:nvPr>
        </p:nvSpPr>
        <p:spPr>
          <a:xfrm>
            <a:off x="152400" y="1752600"/>
            <a:ext cx="8686800" cy="3886200"/>
          </a:xfrm>
        </p:spPr>
        <p:txBody>
          <a:bodyPr>
            <a:normAutofit/>
          </a:bodyPr>
          <a:lstStyle/>
          <a:p>
            <a:pPr marL="115888" lvl="1" indent="0" algn="just">
              <a:lnSpc>
                <a:spcPct val="110000"/>
              </a:lnSpc>
              <a:buNone/>
            </a:pPr>
            <a:endParaRPr lang="en-US" sz="2000" dirty="0">
              <a:latin typeface="Palatino Linotype" pitchFamily="18" charset="0"/>
            </a:endParaRPr>
          </a:p>
          <a:p>
            <a:pPr marL="696532" lvl="2" indent="-342900" algn="just">
              <a:lnSpc>
                <a:spcPct val="110000"/>
              </a:lnSpc>
              <a:buClrTx/>
              <a:buFont typeface="+mj-lt"/>
              <a:buAutoNum type="arabicPeriod"/>
            </a:pPr>
            <a:r>
              <a:rPr lang="en-US" sz="2000" dirty="0">
                <a:effectLst>
                  <a:outerShdw blurRad="38100" dist="38100" dir="2700000" algn="tl">
                    <a:srgbClr val="000000">
                      <a:alpha val="43137"/>
                    </a:srgbClr>
                  </a:outerShdw>
                </a:effectLst>
                <a:latin typeface="Palatino Linotype" pitchFamily="18" charset="0"/>
              </a:rPr>
              <a:t>Economic &amp; Demographic Gains and Losses </a:t>
            </a:r>
          </a:p>
          <a:p>
            <a:pPr marL="696532" lvl="2" indent="-342900" algn="just">
              <a:lnSpc>
                <a:spcPct val="110000"/>
              </a:lnSpc>
              <a:buClrTx/>
              <a:buFont typeface="+mj-lt"/>
              <a:buAutoNum type="arabicPeriod"/>
            </a:pPr>
            <a:r>
              <a:rPr lang="en-US" sz="2000" dirty="0">
                <a:effectLst>
                  <a:outerShdw blurRad="38100" dist="38100" dir="2700000" algn="tl">
                    <a:srgbClr val="000000">
                      <a:alpha val="43137"/>
                    </a:srgbClr>
                  </a:outerShdw>
                </a:effectLst>
                <a:latin typeface="Palatino Linotype" pitchFamily="18" charset="0"/>
              </a:rPr>
              <a:t>Changes in Economic &amp; Demographic Assumptions and Inputs</a:t>
            </a:r>
          </a:p>
          <a:p>
            <a:pPr marL="696532" lvl="2" indent="-342900" algn="just">
              <a:lnSpc>
                <a:spcPct val="110000"/>
              </a:lnSpc>
              <a:buClrTx/>
              <a:buFont typeface="+mj-lt"/>
              <a:buAutoNum type="arabicPeriod"/>
            </a:pPr>
            <a:r>
              <a:rPr lang="en-US" sz="2000" dirty="0">
                <a:effectLst>
                  <a:outerShdw blurRad="38100" dist="38100" dir="2700000" algn="tl">
                    <a:srgbClr val="000000">
                      <a:alpha val="43137"/>
                    </a:srgbClr>
                  </a:outerShdw>
                </a:effectLst>
                <a:latin typeface="Palatino Linotype" pitchFamily="18" charset="0"/>
              </a:rPr>
              <a:t>Difference between projected and actual investment earnings </a:t>
            </a:r>
            <a:endParaRPr lang="en-US" sz="2000" dirty="0" smtClean="0">
              <a:effectLst>
                <a:outerShdw blurRad="38100" dist="38100" dir="2700000" algn="tl">
                  <a:srgbClr val="000000">
                    <a:alpha val="43137"/>
                  </a:srgbClr>
                </a:outerShdw>
              </a:effectLst>
              <a:latin typeface="Palatino Linotype" pitchFamily="18" charset="0"/>
            </a:endParaRPr>
          </a:p>
          <a:p>
            <a:pPr marL="696532" lvl="2" indent="-342900" algn="just">
              <a:lnSpc>
                <a:spcPct val="110000"/>
              </a:lnSpc>
              <a:buClrTx/>
              <a:buFont typeface="+mj-lt"/>
              <a:buAutoNum type="arabicPeriod"/>
            </a:pPr>
            <a:r>
              <a:rPr lang="en-US" sz="2000" dirty="0" smtClean="0">
                <a:effectLst>
                  <a:outerShdw blurRad="38100" dist="38100" dir="2700000" algn="tl">
                    <a:srgbClr val="000000">
                      <a:alpha val="43137"/>
                    </a:srgbClr>
                  </a:outerShdw>
                </a:effectLst>
                <a:latin typeface="Palatino Linotype" pitchFamily="18" charset="0"/>
              </a:rPr>
              <a:t>GASB 71—Deferred Outflow</a:t>
            </a:r>
            <a:endParaRPr lang="en-US" sz="2000" dirty="0">
              <a:effectLst>
                <a:outerShdw blurRad="38100" dist="38100" dir="2700000" algn="tl">
                  <a:srgbClr val="000000">
                    <a:alpha val="43137"/>
                  </a:srgbClr>
                </a:outerShdw>
              </a:effectLst>
              <a:latin typeface="Palatino Linotype" pitchFamily="18" charset="0"/>
            </a:endParaRPr>
          </a:p>
          <a:p>
            <a:pPr marL="353632" lvl="2" indent="0" algn="just">
              <a:lnSpc>
                <a:spcPct val="110000"/>
              </a:lnSpc>
              <a:buClrTx/>
              <a:buNone/>
            </a:pPr>
            <a:endParaRPr lang="en-US" sz="2000" dirty="0">
              <a:effectLst>
                <a:outerShdw blurRad="38100" dist="38100" dir="2700000" algn="tl">
                  <a:srgbClr val="000000">
                    <a:alpha val="43137"/>
                  </a:srgbClr>
                </a:outerShdw>
              </a:effectLst>
              <a:latin typeface="Palatino Linotype" pitchFamily="18" charset="0"/>
            </a:endParaRPr>
          </a:p>
          <a:p>
            <a:pPr marL="353632" lvl="2" indent="0" algn="just">
              <a:lnSpc>
                <a:spcPct val="110000"/>
              </a:lnSpc>
              <a:buClrTx/>
              <a:buNone/>
            </a:pPr>
            <a:r>
              <a:rPr lang="en-US" sz="2000" dirty="0">
                <a:effectLst>
                  <a:outerShdw blurRad="38100" dist="38100" dir="2700000" algn="tl">
                    <a:srgbClr val="000000">
                      <a:alpha val="43137"/>
                    </a:srgbClr>
                  </a:outerShdw>
                </a:effectLst>
                <a:latin typeface="Palatino Linotype" pitchFamily="18" charset="0"/>
              </a:rPr>
              <a:t>Numbers 1 – </a:t>
            </a:r>
            <a:r>
              <a:rPr lang="en-US" sz="2000" dirty="0" smtClean="0">
                <a:effectLst>
                  <a:outerShdw blurRad="38100" dist="38100" dir="2700000" algn="tl">
                    <a:srgbClr val="000000">
                      <a:alpha val="43137"/>
                    </a:srgbClr>
                  </a:outerShdw>
                </a:effectLst>
                <a:latin typeface="Palatino Linotype" pitchFamily="18" charset="0"/>
              </a:rPr>
              <a:t>2 </a:t>
            </a:r>
            <a:r>
              <a:rPr lang="en-US" sz="2000" dirty="0">
                <a:effectLst>
                  <a:outerShdw blurRad="38100" dist="38100" dir="2700000" algn="tl">
                    <a:srgbClr val="000000">
                      <a:alpha val="43137"/>
                    </a:srgbClr>
                  </a:outerShdw>
                </a:effectLst>
                <a:latin typeface="Palatino Linotype" pitchFamily="18" charset="0"/>
              </a:rPr>
              <a:t>above are to be recognized over the expected service life of active and inactive plan members. </a:t>
            </a:r>
            <a:r>
              <a:rPr lang="en-US" sz="2000">
                <a:effectLst>
                  <a:outerShdw blurRad="38100" dist="38100" dir="2700000" algn="tl">
                    <a:srgbClr val="000000">
                      <a:alpha val="43137"/>
                    </a:srgbClr>
                  </a:outerShdw>
                </a:effectLst>
                <a:latin typeface="Palatino Linotype" pitchFamily="18" charset="0"/>
              </a:rPr>
              <a:t>Number </a:t>
            </a:r>
            <a:r>
              <a:rPr lang="en-US" sz="2000" smtClean="0">
                <a:effectLst>
                  <a:outerShdw blurRad="38100" dist="38100" dir="2700000" algn="tl">
                    <a:srgbClr val="000000">
                      <a:alpha val="43137"/>
                    </a:srgbClr>
                  </a:outerShdw>
                </a:effectLst>
                <a:latin typeface="Palatino Linotype" pitchFamily="18" charset="0"/>
              </a:rPr>
              <a:t>3 </a:t>
            </a:r>
            <a:r>
              <a:rPr lang="en-US" sz="2000" dirty="0">
                <a:effectLst>
                  <a:outerShdw blurRad="38100" dist="38100" dir="2700000" algn="tl">
                    <a:srgbClr val="000000">
                      <a:alpha val="43137"/>
                    </a:srgbClr>
                  </a:outerShdw>
                </a:effectLst>
                <a:latin typeface="Palatino Linotype" pitchFamily="18" charset="0"/>
              </a:rPr>
              <a:t>is to be recognized over a closed five year period. </a:t>
            </a:r>
          </a:p>
        </p:txBody>
      </p:sp>
      <p:sp>
        <p:nvSpPr>
          <p:cNvPr id="3" name="Slide Number Placeholder 2"/>
          <p:cNvSpPr>
            <a:spLocks noGrp="1"/>
          </p:cNvSpPr>
          <p:nvPr>
            <p:ph type="sldNum" sz="quarter" idx="12"/>
          </p:nvPr>
        </p:nvSpPr>
        <p:spPr/>
        <p:txBody>
          <a:bodyPr/>
          <a:lstStyle/>
          <a:p>
            <a:fld id="{A1E5B8EE-8B77-44FD-B0AF-914BD227BE08}" type="slidenum">
              <a:rPr lang="en-US" smtClean="0"/>
              <a:t>33</a:t>
            </a:fld>
            <a:endParaRPr lang="en-US" dirty="0"/>
          </a:p>
        </p:txBody>
      </p:sp>
    </p:spTree>
    <p:extLst>
      <p:ext uri="{BB962C8B-B14F-4D97-AF65-F5344CB8AC3E}">
        <p14:creationId xmlns:p14="http://schemas.microsoft.com/office/powerpoint/2010/main" val="30301241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400" y="76200"/>
            <a:ext cx="8483600" cy="914400"/>
          </a:xfrm>
        </p:spPr>
        <p:txBody>
          <a:bodyPr>
            <a:noAutofit/>
          </a:bodyPr>
          <a:lstStyle/>
          <a:p>
            <a:pPr algn="ctr"/>
            <a:r>
              <a:rPr lang="en-US" sz="4000" dirty="0" smtClean="0">
                <a:latin typeface="Palatino Linotype" pitchFamily="18" charset="0"/>
              </a:rPr>
              <a:t>Pension Expense</a:t>
            </a:r>
            <a:endParaRPr lang="en-US" sz="4000" dirty="0">
              <a:latin typeface="Palatino Linotype" pitchFamily="18" charset="0"/>
            </a:endParaRPr>
          </a:p>
        </p:txBody>
      </p:sp>
      <p:sp>
        <p:nvSpPr>
          <p:cNvPr id="3" name="Content Placeholder 2"/>
          <p:cNvSpPr>
            <a:spLocks noGrp="1"/>
          </p:cNvSpPr>
          <p:nvPr>
            <p:ph idx="1"/>
          </p:nvPr>
        </p:nvSpPr>
        <p:spPr>
          <a:xfrm>
            <a:off x="304800" y="1066800"/>
            <a:ext cx="8534400" cy="2743200"/>
          </a:xfrm>
        </p:spPr>
        <p:txBody>
          <a:bodyPr>
            <a:normAutofit/>
          </a:bodyPr>
          <a:lstStyle/>
          <a:p>
            <a:pPr marL="344488" lvl="2" indent="-285750" algn="just">
              <a:spcBef>
                <a:spcPts val="0"/>
              </a:spcBef>
              <a:buClrTx/>
              <a:buFont typeface="Courier New" panose="02070309020205020404" pitchFamily="49" charset="0"/>
              <a:buChar char="o"/>
            </a:pPr>
            <a:r>
              <a:rPr lang="en-US" sz="1800" dirty="0">
                <a:effectLst>
                  <a:outerShdw blurRad="38100" dist="38100" dir="2700000" algn="tl">
                    <a:srgbClr val="000000">
                      <a:alpha val="43137"/>
                    </a:srgbClr>
                  </a:outerShdw>
                </a:effectLst>
                <a:latin typeface="Palatino Linotype" pitchFamily="18" charset="0"/>
              </a:rPr>
              <a:t>Under prior standards, employers report a pension expense equal to their contractually required annual contributions </a:t>
            </a:r>
          </a:p>
          <a:p>
            <a:pPr marL="58738" lvl="2" indent="0" algn="just">
              <a:spcBef>
                <a:spcPts val="0"/>
              </a:spcBef>
              <a:buClrTx/>
              <a:buNone/>
            </a:pPr>
            <a:endParaRPr lang="en-US" sz="1800" dirty="0">
              <a:effectLst>
                <a:outerShdw blurRad="38100" dist="38100" dir="2700000" algn="tl">
                  <a:srgbClr val="000000">
                    <a:alpha val="43137"/>
                  </a:srgbClr>
                </a:outerShdw>
              </a:effectLst>
              <a:latin typeface="Palatino Linotype" pitchFamily="18" charset="0"/>
            </a:endParaRPr>
          </a:p>
          <a:p>
            <a:pPr marL="58738" lvl="2" indent="0" algn="just">
              <a:spcBef>
                <a:spcPts val="0"/>
              </a:spcBef>
              <a:buClrTx/>
              <a:buNone/>
            </a:pPr>
            <a:endParaRPr lang="en-US" sz="1800" dirty="0">
              <a:effectLst>
                <a:outerShdw blurRad="38100" dist="38100" dir="2700000" algn="tl">
                  <a:srgbClr val="000000">
                    <a:alpha val="43137"/>
                  </a:srgbClr>
                </a:outerShdw>
              </a:effectLst>
              <a:latin typeface="Palatino Linotype" pitchFamily="18" charset="0"/>
            </a:endParaRPr>
          </a:p>
          <a:p>
            <a:pPr marL="344488" lvl="2" indent="-285750" algn="just">
              <a:spcBef>
                <a:spcPts val="0"/>
              </a:spcBef>
              <a:buClrTx/>
              <a:buFont typeface="Courier New" panose="02070309020205020404" pitchFamily="49" charset="0"/>
              <a:buChar char="o"/>
            </a:pPr>
            <a:r>
              <a:rPr lang="en-US" sz="1800" dirty="0">
                <a:effectLst>
                  <a:outerShdw blurRad="38100" dist="38100" dir="2700000" algn="tl">
                    <a:srgbClr val="000000">
                      <a:alpha val="43137"/>
                    </a:srgbClr>
                  </a:outerShdw>
                </a:effectLst>
                <a:latin typeface="Palatino Linotype" pitchFamily="18" charset="0"/>
              </a:rPr>
              <a:t>Changes in the NPL will be reported either immediately as a pension expense or over a period of time as deferred outflows/inflows of resources. </a:t>
            </a:r>
          </a:p>
          <a:p>
            <a:pPr marL="344488" lvl="2" indent="-285750">
              <a:buClrTx/>
              <a:buFont typeface="Wingdings" pitchFamily="2" charset="2"/>
              <a:buChar char="Ø"/>
            </a:pPr>
            <a:endParaRPr lang="en-US" sz="1800" dirty="0" smtClean="0">
              <a:latin typeface="Palatino Linotype" pitchFamily="18" charset="0"/>
            </a:endParaRPr>
          </a:p>
          <a:p>
            <a:pPr marL="344488" lvl="2" indent="-285750">
              <a:buClrTx/>
              <a:buFont typeface="Wingdings" pitchFamily="2" charset="2"/>
              <a:buChar char="Ø"/>
            </a:pPr>
            <a:endParaRPr lang="en-US" sz="1800" dirty="0" smtClean="0">
              <a:latin typeface="Palatino Linotype" pitchFamily="18" charset="0"/>
            </a:endParaRPr>
          </a:p>
          <a:p>
            <a:pPr marL="365760" lvl="1" indent="0">
              <a:buNone/>
            </a:pPr>
            <a:endParaRPr lang="en-US" sz="1400" dirty="0" smtClean="0">
              <a:latin typeface="Palatino Linotype" pitchFamily="18" charset="0"/>
            </a:endParaRPr>
          </a:p>
        </p:txBody>
      </p:sp>
      <p:sp>
        <p:nvSpPr>
          <p:cNvPr id="4" name="Content Placeholder 2"/>
          <p:cNvSpPr txBox="1">
            <a:spLocks/>
          </p:cNvSpPr>
          <p:nvPr/>
        </p:nvSpPr>
        <p:spPr>
          <a:xfrm>
            <a:off x="304800" y="1676400"/>
            <a:ext cx="8229600" cy="4267200"/>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365760" lvl="1" indent="0" algn="just">
              <a:buNone/>
            </a:pPr>
            <a:endParaRPr lang="en-US" sz="1800" dirty="0" smtClean="0">
              <a:latin typeface="Palatino Linotype" pitchFamily="18" charset="0"/>
            </a:endParaRPr>
          </a:p>
        </p:txBody>
      </p:sp>
      <p:sp>
        <p:nvSpPr>
          <p:cNvPr id="5" name="Content Placeholder 2"/>
          <p:cNvSpPr txBox="1">
            <a:spLocks/>
          </p:cNvSpPr>
          <p:nvPr/>
        </p:nvSpPr>
        <p:spPr>
          <a:xfrm>
            <a:off x="279400" y="2971800"/>
            <a:ext cx="8763000" cy="3048000"/>
          </a:xfrm>
          <a:prstGeom prst="rect">
            <a:avLst/>
          </a:prstGeom>
          <a:ln>
            <a:solidFill>
              <a:schemeClr val="tx1"/>
            </a:solidFill>
          </a:ln>
        </p:spPr>
        <p:txBody>
          <a:bodyPr vert="horz">
            <a:normAutofit fontScale="92500" lnSpcReduction="2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58738" lvl="2" indent="0">
              <a:buClrTx/>
              <a:buFont typeface="Wingdings 2"/>
              <a:buNone/>
            </a:pPr>
            <a:r>
              <a:rPr lang="en-US" sz="1400" b="1" dirty="0">
                <a:latin typeface="Palatino Linotype" pitchFamily="18" charset="0"/>
              </a:rPr>
              <a:t>	</a:t>
            </a:r>
            <a:r>
              <a:rPr lang="en-US" sz="1400" b="1" dirty="0" smtClean="0">
                <a:latin typeface="Palatino Linotype" pitchFamily="18" charset="0"/>
              </a:rPr>
              <a:t>						</a:t>
            </a:r>
            <a:r>
              <a:rPr lang="en-US" sz="1400" b="1" u="sng" dirty="0" smtClean="0">
                <a:latin typeface="Palatino Linotype" pitchFamily="18" charset="0"/>
              </a:rPr>
              <a:t>FY 2014</a:t>
            </a:r>
            <a:r>
              <a:rPr lang="en-US" sz="1400" dirty="0" smtClean="0">
                <a:latin typeface="Palatino Linotype" pitchFamily="18" charset="0"/>
              </a:rPr>
              <a:t> 	</a:t>
            </a:r>
            <a:endParaRPr lang="en-US" sz="900" b="1" u="sng" dirty="0" smtClean="0">
              <a:latin typeface="Palatino Linotype" pitchFamily="18" charset="0"/>
            </a:endParaRPr>
          </a:p>
          <a:p>
            <a:pPr marL="58738" lvl="2" indent="0">
              <a:buClrTx/>
              <a:buFont typeface="Wingdings 2"/>
              <a:buNone/>
            </a:pPr>
            <a:r>
              <a:rPr lang="en-US" sz="1400" b="1" u="sng" dirty="0" smtClean="0">
                <a:latin typeface="Palatino Linotype" pitchFamily="18" charset="0"/>
              </a:rPr>
              <a:t>Pension Expense </a:t>
            </a:r>
            <a:r>
              <a:rPr lang="en-US" sz="1400" b="1" dirty="0" smtClean="0">
                <a:latin typeface="Palatino Linotype" pitchFamily="18" charset="0"/>
              </a:rPr>
              <a:t>  </a:t>
            </a:r>
            <a:r>
              <a:rPr lang="en-US" sz="1200" dirty="0" smtClean="0">
                <a:latin typeface="Palatino Linotype" pitchFamily="18" charset="0"/>
              </a:rPr>
              <a:t>=  		+  Service Cost                                                                              $xxxxxx</a:t>
            </a:r>
          </a:p>
          <a:p>
            <a:pPr marL="58738" lvl="2" indent="0">
              <a:buClrTx/>
              <a:buFont typeface="Wingdings 2"/>
              <a:buNone/>
            </a:pPr>
            <a:r>
              <a:rPr lang="en-US" sz="1200" dirty="0">
                <a:latin typeface="Palatino Linotype" pitchFamily="18" charset="0"/>
              </a:rPr>
              <a:t>	</a:t>
            </a:r>
            <a:r>
              <a:rPr lang="en-US" sz="1200" dirty="0" smtClean="0">
                <a:latin typeface="Palatino Linotype" pitchFamily="18" charset="0"/>
              </a:rPr>
              <a:t>		+  Interest on TPL  		                           xxxxxx</a:t>
            </a:r>
          </a:p>
          <a:p>
            <a:pPr marL="58738" lvl="2" indent="0">
              <a:buClrTx/>
              <a:buFont typeface="Wingdings 2"/>
              <a:buNone/>
            </a:pPr>
            <a:r>
              <a:rPr lang="en-US" sz="1200" dirty="0" smtClean="0">
                <a:latin typeface="Palatino Linotype" pitchFamily="18" charset="0"/>
              </a:rPr>
              <a:t>		         	+ Changes in Plan Benefits 		                                   Ø</a:t>
            </a:r>
          </a:p>
          <a:p>
            <a:pPr marL="58738" lvl="2" indent="0">
              <a:buClrTx/>
              <a:buFont typeface="Wingdings 2"/>
              <a:buNone/>
            </a:pPr>
            <a:r>
              <a:rPr lang="en-US" sz="1200" dirty="0">
                <a:latin typeface="Palatino Linotype" pitchFamily="18" charset="0"/>
              </a:rPr>
              <a:t>	</a:t>
            </a:r>
            <a:r>
              <a:rPr lang="en-US" sz="1200" dirty="0" smtClean="0">
                <a:latin typeface="Palatino Linotype" pitchFamily="18" charset="0"/>
              </a:rPr>
              <a:t>		-  Member Contribution 		                           (xxxxx)</a:t>
            </a:r>
          </a:p>
          <a:p>
            <a:pPr marL="58738" lvl="2" indent="0">
              <a:buClrTx/>
              <a:buFont typeface="Wingdings 2"/>
              <a:buNone/>
            </a:pPr>
            <a:r>
              <a:rPr lang="en-US" sz="1200" dirty="0" smtClean="0">
                <a:latin typeface="Palatino Linotype" pitchFamily="18" charset="0"/>
              </a:rPr>
              <a:t>	                                   	-  Projected Earnings on Plan Investments </a:t>
            </a:r>
            <a:r>
              <a:rPr lang="en-US" sz="1200" dirty="0">
                <a:latin typeface="Palatino Linotype" pitchFamily="18" charset="0"/>
              </a:rPr>
              <a:t> </a:t>
            </a:r>
            <a:r>
              <a:rPr lang="en-US" sz="1200" dirty="0" smtClean="0">
                <a:latin typeface="Palatino Linotype" pitchFamily="18" charset="0"/>
              </a:rPr>
              <a:t>                              (xxxxx) </a:t>
            </a:r>
          </a:p>
          <a:p>
            <a:pPr marL="58738" lvl="2" indent="0">
              <a:buClrTx/>
              <a:buFont typeface="Wingdings 2"/>
              <a:buNone/>
            </a:pPr>
            <a:r>
              <a:rPr lang="en-US" sz="1200" dirty="0">
                <a:latin typeface="Palatino Linotype" pitchFamily="18" charset="0"/>
              </a:rPr>
              <a:t>	</a:t>
            </a:r>
            <a:r>
              <a:rPr lang="en-US" sz="1200" dirty="0" smtClean="0">
                <a:latin typeface="Palatino Linotype" pitchFamily="18" charset="0"/>
              </a:rPr>
              <a:t>		-  Expensed portion of current period differences                    (xxxxx) </a:t>
            </a:r>
            <a:endParaRPr lang="en-US" sz="1200" dirty="0">
              <a:latin typeface="Palatino Linotype" pitchFamily="18" charset="0"/>
            </a:endParaRPr>
          </a:p>
          <a:p>
            <a:pPr marL="58738" lvl="2" indent="0">
              <a:buClrTx/>
              <a:buFont typeface="Wingdings 2"/>
              <a:buNone/>
            </a:pPr>
            <a:r>
              <a:rPr lang="en-US" sz="1200" dirty="0" smtClean="0">
                <a:latin typeface="Palatino Linotype" pitchFamily="18" charset="0"/>
              </a:rPr>
              <a:t>			   between actual and projected earnings in </a:t>
            </a:r>
          </a:p>
          <a:p>
            <a:pPr marL="58738" lvl="2" indent="0">
              <a:buClrTx/>
              <a:buFont typeface="Wingdings 2"/>
              <a:buNone/>
            </a:pPr>
            <a:r>
              <a:rPr lang="en-US" sz="1200" dirty="0">
                <a:latin typeface="Palatino Linotype" pitchFamily="18" charset="0"/>
              </a:rPr>
              <a:t>	</a:t>
            </a:r>
            <a:r>
              <a:rPr lang="en-US" sz="1200" dirty="0" smtClean="0">
                <a:latin typeface="Palatino Linotype" pitchFamily="18" charset="0"/>
              </a:rPr>
              <a:t>		   plan investments			                             				</a:t>
            </a:r>
            <a:endParaRPr lang="en-US" sz="1200" dirty="0">
              <a:latin typeface="Palatino Linotype" pitchFamily="18" charset="0"/>
            </a:endParaRPr>
          </a:p>
          <a:p>
            <a:pPr marL="58738" lvl="2" indent="0">
              <a:buClrTx/>
              <a:buFont typeface="Wingdings 2"/>
              <a:buNone/>
            </a:pPr>
            <a:r>
              <a:rPr lang="en-US" sz="1200" dirty="0">
                <a:latin typeface="Palatino Linotype" pitchFamily="18" charset="0"/>
              </a:rPr>
              <a:t>	</a:t>
            </a:r>
            <a:r>
              <a:rPr lang="en-US" sz="1200" dirty="0" smtClean="0">
                <a:latin typeface="Palatino Linotype" pitchFamily="18" charset="0"/>
              </a:rPr>
              <a:t>		-/+ Recognition of portion of 		    	 (xxxxx)</a:t>
            </a:r>
          </a:p>
          <a:p>
            <a:pPr marL="58738" lvl="2" indent="0">
              <a:buClrTx/>
              <a:buFont typeface="Wingdings 2"/>
              <a:buNone/>
            </a:pPr>
            <a:r>
              <a:rPr lang="en-US" sz="1200" dirty="0">
                <a:latin typeface="Palatino Linotype" pitchFamily="18" charset="0"/>
              </a:rPr>
              <a:t>	</a:t>
            </a:r>
            <a:r>
              <a:rPr lang="en-US" sz="1200" dirty="0" smtClean="0">
                <a:latin typeface="Palatino Linotype" pitchFamily="18" charset="0"/>
              </a:rPr>
              <a:t>		      deferred inflows/outflows</a:t>
            </a:r>
          </a:p>
          <a:p>
            <a:pPr marL="58738" lvl="2" indent="0">
              <a:buClrTx/>
              <a:buFont typeface="Wingdings 2"/>
              <a:buNone/>
            </a:pPr>
            <a:r>
              <a:rPr lang="en-US" sz="1200" dirty="0">
                <a:latin typeface="Palatino Linotype" pitchFamily="18" charset="0"/>
              </a:rPr>
              <a:t>	</a:t>
            </a:r>
            <a:r>
              <a:rPr lang="en-US" sz="1200" dirty="0" smtClean="0">
                <a:latin typeface="Palatino Linotype" pitchFamily="18" charset="0"/>
              </a:rPr>
              <a:t>		-/+ Transfer among employers		 (xxxxx)									___________     </a:t>
            </a:r>
          </a:p>
          <a:p>
            <a:pPr marL="58738" lvl="2" indent="0">
              <a:buClrTx/>
              <a:buFont typeface="Wingdings 2"/>
              <a:buNone/>
            </a:pPr>
            <a:endParaRPr lang="en-US" sz="1200" dirty="0" smtClean="0">
              <a:latin typeface="Palatino Linotype" pitchFamily="18" charset="0"/>
            </a:endParaRPr>
          </a:p>
          <a:p>
            <a:pPr marL="58738" lvl="2" indent="0">
              <a:buClrTx/>
              <a:buFont typeface="Wingdings 2"/>
              <a:buNone/>
            </a:pPr>
            <a:r>
              <a:rPr lang="en-US" sz="1200" dirty="0">
                <a:latin typeface="Palatino Linotype" pitchFamily="18" charset="0"/>
              </a:rPr>
              <a:t>	</a:t>
            </a:r>
            <a:r>
              <a:rPr lang="en-US" sz="1200" dirty="0" smtClean="0">
                <a:latin typeface="Palatino Linotype" pitchFamily="18" charset="0"/>
              </a:rPr>
              <a:t>		</a:t>
            </a:r>
            <a:r>
              <a:rPr lang="en-US" sz="1600" dirty="0" smtClean="0">
                <a:latin typeface="Palatino Linotype" pitchFamily="18" charset="0"/>
              </a:rPr>
              <a:t>Pension Expense			$XXXXX</a:t>
            </a:r>
          </a:p>
          <a:p>
            <a:pPr marL="58738" lvl="2" indent="0">
              <a:buClrTx/>
              <a:buFont typeface="Wingdings 2"/>
              <a:buNone/>
            </a:pPr>
            <a:endParaRPr lang="en-US" sz="1800" dirty="0" smtClean="0">
              <a:latin typeface="Palatino Linotype" pitchFamily="18" charset="0"/>
            </a:endParaRPr>
          </a:p>
          <a:p>
            <a:pPr marL="344488" lvl="2" indent="-285750">
              <a:buClrTx/>
              <a:buFont typeface="Wingdings" pitchFamily="2" charset="2"/>
              <a:buChar char="Ø"/>
            </a:pPr>
            <a:endParaRPr lang="en-US" sz="1800" dirty="0" smtClean="0">
              <a:latin typeface="Palatino Linotype" pitchFamily="18" charset="0"/>
            </a:endParaRPr>
          </a:p>
          <a:p>
            <a:pPr marL="365760" lvl="1" indent="0">
              <a:buFont typeface="Verdana"/>
              <a:buNone/>
            </a:pPr>
            <a:endParaRPr lang="en-US" sz="1400" dirty="0" smtClean="0">
              <a:latin typeface="Palatino Linotype" pitchFamily="18" charset="0"/>
            </a:endParaRPr>
          </a:p>
        </p:txBody>
      </p:sp>
      <p:sp>
        <p:nvSpPr>
          <p:cNvPr id="6" name="Slide Number Placeholder 5"/>
          <p:cNvSpPr>
            <a:spLocks noGrp="1"/>
          </p:cNvSpPr>
          <p:nvPr>
            <p:ph type="sldNum" sz="quarter" idx="12"/>
          </p:nvPr>
        </p:nvSpPr>
        <p:spPr/>
        <p:txBody>
          <a:bodyPr/>
          <a:lstStyle/>
          <a:p>
            <a:fld id="{A1E5B8EE-8B77-44FD-B0AF-914BD227BE08}" type="slidenum">
              <a:rPr lang="en-US" smtClean="0"/>
              <a:t>34</a:t>
            </a:fld>
            <a:endParaRPr lang="en-US" dirty="0"/>
          </a:p>
        </p:txBody>
      </p:sp>
    </p:spTree>
    <p:extLst>
      <p:ext uri="{BB962C8B-B14F-4D97-AF65-F5344CB8AC3E}">
        <p14:creationId xmlns:p14="http://schemas.microsoft.com/office/powerpoint/2010/main" val="13377346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a:effectLst>
                  <a:outerShdw blurRad="38100" dist="38100" dir="2700000" algn="tl">
                    <a:srgbClr val="000000">
                      <a:alpha val="43137"/>
                    </a:srgbClr>
                  </a:outerShdw>
                </a:effectLst>
                <a:latin typeface="Palatino Linotype" pitchFamily="18" charset="0"/>
              </a:rPr>
              <a:t>Book same entries </a:t>
            </a:r>
            <a:r>
              <a:rPr lang="en-US" sz="2400" dirty="0" smtClean="0">
                <a:effectLst>
                  <a:outerShdw blurRad="38100" dist="38100" dir="2700000" algn="tl">
                    <a:srgbClr val="000000">
                      <a:alpha val="43137"/>
                    </a:srgbClr>
                  </a:outerShdw>
                </a:effectLst>
                <a:latin typeface="Palatino Linotype" pitchFamily="18" charset="0"/>
              </a:rPr>
              <a:t>for:</a:t>
            </a:r>
            <a:endParaRPr lang="en-US" sz="2400" dirty="0">
              <a:effectLst>
                <a:outerShdw blurRad="38100" dist="38100" dir="2700000" algn="tl">
                  <a:srgbClr val="000000">
                    <a:alpha val="43137"/>
                  </a:srgbClr>
                </a:outerShdw>
              </a:effectLst>
              <a:latin typeface="Palatino Linotype" pitchFamily="18" charset="0"/>
            </a:endParaRPr>
          </a:p>
          <a:p>
            <a:pPr lvl="1"/>
            <a:r>
              <a:rPr lang="en-US" sz="2000" dirty="0" smtClean="0">
                <a:effectLst>
                  <a:outerShdw blurRad="38100" dist="38100" dir="2700000" algn="tl">
                    <a:srgbClr val="000000">
                      <a:alpha val="43137"/>
                    </a:srgbClr>
                  </a:outerShdw>
                </a:effectLst>
                <a:latin typeface="Palatino Linotype" pitchFamily="18" charset="0"/>
              </a:rPr>
              <a:t>Prior Period Adjustment- </a:t>
            </a:r>
            <a:r>
              <a:rPr lang="en-US" sz="2000" dirty="0">
                <a:effectLst>
                  <a:outerShdw blurRad="38100" dist="38100" dir="2700000" algn="tl">
                    <a:srgbClr val="000000">
                      <a:alpha val="43137"/>
                    </a:srgbClr>
                  </a:outerShdw>
                </a:effectLst>
                <a:latin typeface="Palatino Linotype" pitchFamily="18" charset="0"/>
              </a:rPr>
              <a:t>Liability</a:t>
            </a:r>
          </a:p>
          <a:p>
            <a:pPr lvl="1"/>
            <a:r>
              <a:rPr lang="en-US" sz="2000" dirty="0" smtClean="0">
                <a:effectLst>
                  <a:outerShdw blurRad="38100" dist="38100" dir="2700000" algn="tl">
                    <a:srgbClr val="000000">
                      <a:alpha val="43137"/>
                    </a:srgbClr>
                  </a:outerShdw>
                </a:effectLst>
                <a:latin typeface="Palatino Linotype" pitchFamily="18" charset="0"/>
              </a:rPr>
              <a:t>Prior Period Adjustment- </a:t>
            </a:r>
            <a:r>
              <a:rPr lang="en-US" sz="2000" dirty="0">
                <a:effectLst>
                  <a:outerShdw blurRad="38100" dist="38100" dir="2700000" algn="tl">
                    <a:srgbClr val="000000">
                      <a:alpha val="43137"/>
                    </a:srgbClr>
                  </a:outerShdw>
                </a:effectLst>
                <a:latin typeface="Palatino Linotype" pitchFamily="18" charset="0"/>
              </a:rPr>
              <a:t>GASB 71- </a:t>
            </a:r>
            <a:r>
              <a:rPr lang="en-US" sz="2000" dirty="0" smtClean="0">
                <a:effectLst>
                  <a:outerShdw blurRad="38100" dist="38100" dir="2700000" algn="tl">
                    <a:srgbClr val="000000">
                      <a:alpha val="43137"/>
                    </a:srgbClr>
                  </a:outerShdw>
                </a:effectLst>
                <a:latin typeface="Palatino Linotype" pitchFamily="18" charset="0"/>
              </a:rPr>
              <a:t>Record </a:t>
            </a:r>
            <a:r>
              <a:rPr lang="en-US" sz="2000" dirty="0">
                <a:effectLst>
                  <a:outerShdw blurRad="38100" dist="38100" dir="2700000" algn="tl">
                    <a:srgbClr val="000000">
                      <a:alpha val="43137"/>
                    </a:srgbClr>
                  </a:outerShdw>
                </a:effectLst>
                <a:latin typeface="Palatino Linotype" pitchFamily="18" charset="0"/>
              </a:rPr>
              <a:t>Deferred Outflows of Contributions during Measurement Period</a:t>
            </a:r>
          </a:p>
          <a:p>
            <a:pPr lvl="1"/>
            <a:r>
              <a:rPr lang="en-US" sz="2000" dirty="0">
                <a:effectLst>
                  <a:outerShdw blurRad="38100" dist="38100" dir="2700000" algn="tl">
                    <a:srgbClr val="000000">
                      <a:alpha val="43137"/>
                    </a:srgbClr>
                  </a:outerShdw>
                </a:effectLst>
                <a:latin typeface="Palatino Linotype" pitchFamily="18" charset="0"/>
              </a:rPr>
              <a:t>Pension Expense and Amortization of Deferred Inflows/Outflows</a:t>
            </a:r>
          </a:p>
          <a:p>
            <a:r>
              <a:rPr lang="en-US" sz="2400" dirty="0">
                <a:effectLst>
                  <a:outerShdw blurRad="38100" dist="38100" dir="2700000" algn="tl">
                    <a:srgbClr val="000000">
                      <a:alpha val="43137"/>
                    </a:srgbClr>
                  </a:outerShdw>
                </a:effectLst>
                <a:latin typeface="Palatino Linotype" pitchFamily="18" charset="0"/>
              </a:rPr>
              <a:t>For the GASB 71 entry, </a:t>
            </a:r>
            <a:r>
              <a:rPr lang="en-US" sz="2400" dirty="0" smtClean="0">
                <a:effectLst>
                  <a:outerShdw blurRad="38100" dist="38100" dir="2700000" algn="tl">
                    <a:srgbClr val="000000">
                      <a:alpha val="43137"/>
                    </a:srgbClr>
                  </a:outerShdw>
                </a:effectLst>
                <a:latin typeface="Palatino Linotype" pitchFamily="18" charset="0"/>
              </a:rPr>
              <a:t>reclass Contributions from 9/30/14 – 6/30/15 using the following formula:</a:t>
            </a:r>
          </a:p>
          <a:p>
            <a:pPr lvl="1"/>
            <a:r>
              <a:rPr lang="en-US" sz="2000" dirty="0" smtClean="0">
                <a:effectLst>
                  <a:outerShdw blurRad="38100" dist="38100" dir="2700000" algn="tl">
                    <a:srgbClr val="000000">
                      <a:alpha val="43137"/>
                    </a:srgbClr>
                  </a:outerShdw>
                </a:effectLst>
                <a:latin typeface="Palatino Linotype" pitchFamily="18" charset="0"/>
              </a:rPr>
              <a:t>Monthly </a:t>
            </a:r>
            <a:r>
              <a:rPr lang="en-US" sz="2000" dirty="0">
                <a:effectLst>
                  <a:outerShdw blurRad="38100" dist="38100" dir="2700000" algn="tl">
                    <a:srgbClr val="000000">
                      <a:alpha val="43137"/>
                    </a:srgbClr>
                  </a:outerShdw>
                </a:effectLst>
                <a:latin typeface="Palatino Linotype" pitchFamily="18" charset="0"/>
              </a:rPr>
              <a:t>Employer Contribution x (Normal + Accrued liability components of employer rate)/ total employer rate, plus</a:t>
            </a:r>
          </a:p>
          <a:p>
            <a:pPr lvl="1"/>
            <a:r>
              <a:rPr lang="en-US" sz="2000" dirty="0">
                <a:effectLst>
                  <a:outerShdw blurRad="38100" dist="38100" dir="2700000" algn="tl">
                    <a:srgbClr val="000000">
                      <a:alpha val="43137"/>
                    </a:srgbClr>
                  </a:outerShdw>
                </a:effectLst>
                <a:latin typeface="Palatino Linotype" pitchFamily="18" charset="0"/>
              </a:rPr>
              <a:t>Lump Sum Contribution made in period subsequent to the measurement date </a:t>
            </a:r>
            <a:r>
              <a:rPr lang="en-US" sz="2000" dirty="0" smtClean="0">
                <a:effectLst>
                  <a:outerShdw blurRad="38100" dist="38100" dir="2700000" algn="tl">
                    <a:srgbClr val="000000">
                      <a:alpha val="43137"/>
                    </a:srgbClr>
                  </a:outerShdw>
                </a:effectLst>
                <a:latin typeface="Palatino Linotype" pitchFamily="18" charset="0"/>
              </a:rPr>
              <a:t>(100% of Lump Sum Contributions are applied to the liability)</a:t>
            </a:r>
            <a:endParaRPr lang="en-US" sz="2000" dirty="0">
              <a:effectLst>
                <a:outerShdw blurRad="38100" dist="38100" dir="2700000" algn="tl">
                  <a:srgbClr val="000000">
                    <a:alpha val="43137"/>
                  </a:srgbClr>
                </a:outerShdw>
              </a:effectLst>
              <a:latin typeface="Palatino Linotype" pitchFamily="18" charset="0"/>
            </a:endParaRPr>
          </a:p>
        </p:txBody>
      </p:sp>
      <p:sp>
        <p:nvSpPr>
          <p:cNvPr id="3" name="Slide Number Placeholder 2"/>
          <p:cNvSpPr>
            <a:spLocks noGrp="1"/>
          </p:cNvSpPr>
          <p:nvPr>
            <p:ph type="sldNum" sz="quarter" idx="12"/>
          </p:nvPr>
        </p:nvSpPr>
        <p:spPr/>
        <p:txBody>
          <a:bodyPr/>
          <a:lstStyle/>
          <a:p>
            <a:fld id="{A1E5B8EE-8B77-44FD-B0AF-914BD227BE08}" type="slidenum">
              <a:rPr lang="en-US" smtClean="0"/>
              <a:t>35</a:t>
            </a:fld>
            <a:endParaRPr lang="en-US" dirty="0"/>
          </a:p>
        </p:txBody>
      </p:sp>
      <p:sp>
        <p:nvSpPr>
          <p:cNvPr id="4" name="Title 3"/>
          <p:cNvSpPr>
            <a:spLocks noGrp="1"/>
          </p:cNvSpPr>
          <p:nvPr>
            <p:ph type="title"/>
          </p:nvPr>
        </p:nvSpPr>
        <p:spPr/>
        <p:txBody>
          <a:bodyPr>
            <a:normAutofit/>
          </a:bodyPr>
          <a:lstStyle/>
          <a:p>
            <a:pPr algn="ctr"/>
            <a:r>
              <a:rPr lang="en-US" sz="4000" dirty="0">
                <a:latin typeface="Palatino Linotype" pitchFamily="18" charset="0"/>
              </a:rPr>
              <a:t>What if my Year End is 6/30?</a:t>
            </a:r>
          </a:p>
        </p:txBody>
      </p:sp>
    </p:spTree>
    <p:extLst>
      <p:ext uri="{BB962C8B-B14F-4D97-AF65-F5344CB8AC3E}">
        <p14:creationId xmlns:p14="http://schemas.microsoft.com/office/powerpoint/2010/main" val="14153422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a:effectLst>
                  <a:outerShdw blurRad="38100" dist="38100" dir="2700000" algn="tl">
                    <a:srgbClr val="000000">
                      <a:alpha val="43137"/>
                    </a:srgbClr>
                  </a:outerShdw>
                </a:effectLst>
                <a:latin typeface="Palatino Linotype" pitchFamily="18" charset="0"/>
              </a:rPr>
              <a:t>Book same entries for</a:t>
            </a:r>
          </a:p>
          <a:p>
            <a:pPr lvl="1"/>
            <a:r>
              <a:rPr lang="en-US" sz="2000" dirty="0" smtClean="0">
                <a:effectLst>
                  <a:outerShdw blurRad="38100" dist="38100" dir="2700000" algn="tl">
                    <a:srgbClr val="000000">
                      <a:alpha val="43137"/>
                    </a:srgbClr>
                  </a:outerShdw>
                </a:effectLst>
                <a:latin typeface="Palatino Linotype" pitchFamily="18" charset="0"/>
              </a:rPr>
              <a:t>Prior Period Adjustment- </a:t>
            </a:r>
            <a:r>
              <a:rPr lang="en-US" sz="2000" dirty="0">
                <a:effectLst>
                  <a:outerShdw blurRad="38100" dist="38100" dir="2700000" algn="tl">
                    <a:srgbClr val="000000">
                      <a:alpha val="43137"/>
                    </a:srgbClr>
                  </a:outerShdw>
                </a:effectLst>
                <a:latin typeface="Palatino Linotype" pitchFamily="18" charset="0"/>
              </a:rPr>
              <a:t>Liability</a:t>
            </a:r>
          </a:p>
          <a:p>
            <a:pPr lvl="1"/>
            <a:r>
              <a:rPr lang="en-US" sz="2000" dirty="0" smtClean="0">
                <a:effectLst>
                  <a:outerShdw blurRad="38100" dist="38100" dir="2700000" algn="tl">
                    <a:srgbClr val="000000">
                      <a:alpha val="43137"/>
                    </a:srgbClr>
                  </a:outerShdw>
                </a:effectLst>
                <a:latin typeface="Palatino Linotype" pitchFamily="18" charset="0"/>
              </a:rPr>
              <a:t>Prior Period Adjustment- </a:t>
            </a:r>
            <a:r>
              <a:rPr lang="en-US" sz="2000" dirty="0">
                <a:effectLst>
                  <a:outerShdw blurRad="38100" dist="38100" dir="2700000" algn="tl">
                    <a:srgbClr val="000000">
                      <a:alpha val="43137"/>
                    </a:srgbClr>
                  </a:outerShdw>
                </a:effectLst>
                <a:latin typeface="Palatino Linotype" pitchFamily="18" charset="0"/>
              </a:rPr>
              <a:t>GASB 71- </a:t>
            </a:r>
            <a:r>
              <a:rPr lang="en-US" sz="2000" dirty="0" smtClean="0">
                <a:effectLst>
                  <a:outerShdw blurRad="38100" dist="38100" dir="2700000" algn="tl">
                    <a:srgbClr val="000000">
                      <a:alpha val="43137"/>
                    </a:srgbClr>
                  </a:outerShdw>
                </a:effectLst>
                <a:latin typeface="Palatino Linotype" pitchFamily="18" charset="0"/>
              </a:rPr>
              <a:t>Record Deferred </a:t>
            </a:r>
            <a:r>
              <a:rPr lang="en-US" sz="2000" dirty="0">
                <a:effectLst>
                  <a:outerShdw blurRad="38100" dist="38100" dir="2700000" algn="tl">
                    <a:srgbClr val="000000">
                      <a:alpha val="43137"/>
                    </a:srgbClr>
                  </a:outerShdw>
                </a:effectLst>
                <a:latin typeface="Palatino Linotype" pitchFamily="18" charset="0"/>
              </a:rPr>
              <a:t>Outflows of Contributions during Measurement Period</a:t>
            </a:r>
          </a:p>
          <a:p>
            <a:pPr lvl="1"/>
            <a:r>
              <a:rPr lang="en-US" sz="2000" dirty="0">
                <a:effectLst>
                  <a:outerShdw blurRad="38100" dist="38100" dir="2700000" algn="tl">
                    <a:srgbClr val="000000">
                      <a:alpha val="43137"/>
                    </a:srgbClr>
                  </a:outerShdw>
                </a:effectLst>
                <a:latin typeface="Palatino Linotype" pitchFamily="18" charset="0"/>
              </a:rPr>
              <a:t>Pension Expense and Amortization of Deferred Inflows/Outflows</a:t>
            </a:r>
          </a:p>
          <a:p>
            <a:r>
              <a:rPr lang="en-US" sz="2400" dirty="0">
                <a:effectLst>
                  <a:outerShdw blurRad="38100" dist="38100" dir="2700000" algn="tl">
                    <a:srgbClr val="000000">
                      <a:alpha val="43137"/>
                    </a:srgbClr>
                  </a:outerShdw>
                </a:effectLst>
                <a:latin typeface="Palatino Linotype" pitchFamily="18" charset="0"/>
              </a:rPr>
              <a:t>For GASB 71 entry for Contribution from measurement date to year end, </a:t>
            </a:r>
            <a:r>
              <a:rPr lang="en-US" sz="2400" dirty="0" smtClean="0">
                <a:effectLst>
                  <a:outerShdw blurRad="38100" dist="38100" dir="2700000" algn="tl">
                    <a:srgbClr val="000000">
                      <a:alpha val="43137"/>
                    </a:srgbClr>
                  </a:outerShdw>
                </a:effectLst>
                <a:latin typeface="Palatino Linotype" pitchFamily="18" charset="0"/>
              </a:rPr>
              <a:t>reclass </a:t>
            </a:r>
            <a:r>
              <a:rPr lang="en-US" sz="2400" dirty="0">
                <a:effectLst>
                  <a:outerShdw blurRad="38100" dist="38100" dir="2700000" algn="tl">
                    <a:srgbClr val="000000">
                      <a:alpha val="43137"/>
                    </a:srgbClr>
                  </a:outerShdw>
                </a:effectLst>
                <a:latin typeface="Palatino Linotype" pitchFamily="18" charset="0"/>
              </a:rPr>
              <a:t>Contributions from 9/30/14 – 12/31/15 using the following formula</a:t>
            </a:r>
            <a:r>
              <a:rPr lang="en-US" sz="2400" dirty="0" smtClean="0">
                <a:effectLst>
                  <a:outerShdw blurRad="38100" dist="38100" dir="2700000" algn="tl">
                    <a:srgbClr val="000000">
                      <a:alpha val="43137"/>
                    </a:srgbClr>
                  </a:outerShdw>
                </a:effectLst>
                <a:latin typeface="Palatino Linotype" pitchFamily="18" charset="0"/>
              </a:rPr>
              <a:t>:</a:t>
            </a:r>
          </a:p>
          <a:p>
            <a:pPr lvl="1"/>
            <a:r>
              <a:rPr lang="en-US" sz="2400" dirty="0">
                <a:effectLst>
                  <a:outerShdw blurRad="38100" dist="38100" dir="2700000" algn="tl">
                    <a:srgbClr val="000000">
                      <a:alpha val="43137"/>
                    </a:srgbClr>
                  </a:outerShdw>
                </a:effectLst>
                <a:latin typeface="Palatino Linotype" pitchFamily="18" charset="0"/>
              </a:rPr>
              <a:t> </a:t>
            </a:r>
            <a:r>
              <a:rPr lang="en-US" sz="2000" dirty="0">
                <a:effectLst>
                  <a:outerShdw blurRad="38100" dist="38100" dir="2700000" algn="tl">
                    <a:srgbClr val="000000">
                      <a:alpha val="43137"/>
                    </a:srgbClr>
                  </a:outerShdw>
                </a:effectLst>
                <a:latin typeface="Palatino Linotype" pitchFamily="18" charset="0"/>
              </a:rPr>
              <a:t>Monthly Employer Contribution x (Normal + Accrued liability components of employer rate)/ total employer rate, plus</a:t>
            </a:r>
          </a:p>
          <a:p>
            <a:pPr lvl="1"/>
            <a:r>
              <a:rPr lang="en-US" sz="2000" dirty="0">
                <a:effectLst>
                  <a:outerShdw blurRad="38100" dist="38100" dir="2700000" algn="tl">
                    <a:srgbClr val="000000">
                      <a:alpha val="43137"/>
                    </a:srgbClr>
                  </a:outerShdw>
                </a:effectLst>
                <a:latin typeface="Palatino Linotype" pitchFamily="18" charset="0"/>
              </a:rPr>
              <a:t>Lump Sum Contribution made in period subsequent to the measurement date (100% of Lump Sum Contributions are applied to the liability</a:t>
            </a:r>
            <a:r>
              <a:rPr lang="en-US" sz="2000" dirty="0" smtClean="0">
                <a:effectLst>
                  <a:outerShdw blurRad="38100" dist="38100" dir="2700000" algn="tl">
                    <a:srgbClr val="000000">
                      <a:alpha val="43137"/>
                    </a:srgbClr>
                  </a:outerShdw>
                </a:effectLst>
                <a:latin typeface="Palatino Linotype" pitchFamily="18" charset="0"/>
              </a:rPr>
              <a:t>)</a:t>
            </a:r>
            <a:endParaRPr lang="en-US" dirty="0">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A1E5B8EE-8B77-44FD-B0AF-914BD227BE08}" type="slidenum">
              <a:rPr lang="en-US" smtClean="0"/>
              <a:t>36</a:t>
            </a:fld>
            <a:endParaRPr lang="en-US" dirty="0"/>
          </a:p>
        </p:txBody>
      </p:sp>
      <p:sp>
        <p:nvSpPr>
          <p:cNvPr id="4" name="Title 3"/>
          <p:cNvSpPr>
            <a:spLocks noGrp="1"/>
          </p:cNvSpPr>
          <p:nvPr>
            <p:ph type="title"/>
          </p:nvPr>
        </p:nvSpPr>
        <p:spPr>
          <a:xfrm>
            <a:off x="441960" y="138002"/>
            <a:ext cx="8229600" cy="1143000"/>
          </a:xfrm>
        </p:spPr>
        <p:txBody>
          <a:bodyPr>
            <a:normAutofit/>
          </a:bodyPr>
          <a:lstStyle/>
          <a:p>
            <a:pPr algn="ctr"/>
            <a:r>
              <a:rPr lang="en-US" sz="4400" dirty="0">
                <a:latin typeface="Palatino Linotype" pitchFamily="18" charset="0"/>
              </a:rPr>
              <a:t>What if my year end is 12/31?</a:t>
            </a:r>
          </a:p>
        </p:txBody>
      </p:sp>
    </p:spTree>
    <p:extLst>
      <p:ext uri="{BB962C8B-B14F-4D97-AF65-F5344CB8AC3E}">
        <p14:creationId xmlns:p14="http://schemas.microsoft.com/office/powerpoint/2010/main" val="42819168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a:effectLst>
                  <a:outerShdw blurRad="38100" dist="38100" dir="2700000" algn="tl">
                    <a:srgbClr val="000000">
                      <a:alpha val="43137"/>
                    </a:srgbClr>
                  </a:outerShdw>
                </a:effectLst>
                <a:latin typeface="Palatino Linotype" pitchFamily="18" charset="0"/>
              </a:rPr>
              <a:t>Book same entries for</a:t>
            </a:r>
          </a:p>
          <a:p>
            <a:pPr lvl="1"/>
            <a:r>
              <a:rPr lang="en-US" sz="2000" dirty="0" smtClean="0">
                <a:effectLst>
                  <a:outerShdw blurRad="38100" dist="38100" dir="2700000" algn="tl">
                    <a:srgbClr val="000000">
                      <a:alpha val="43137"/>
                    </a:srgbClr>
                  </a:outerShdw>
                </a:effectLst>
                <a:latin typeface="Palatino Linotype" pitchFamily="18" charset="0"/>
              </a:rPr>
              <a:t>Prior Period Adjustment- </a:t>
            </a:r>
            <a:r>
              <a:rPr lang="en-US" sz="2000" dirty="0">
                <a:effectLst>
                  <a:outerShdw blurRad="38100" dist="38100" dir="2700000" algn="tl">
                    <a:srgbClr val="000000">
                      <a:alpha val="43137"/>
                    </a:srgbClr>
                  </a:outerShdw>
                </a:effectLst>
                <a:latin typeface="Palatino Linotype" pitchFamily="18" charset="0"/>
              </a:rPr>
              <a:t>Liability</a:t>
            </a:r>
          </a:p>
          <a:p>
            <a:pPr lvl="1"/>
            <a:r>
              <a:rPr lang="en-US" sz="2000" dirty="0" smtClean="0">
                <a:effectLst>
                  <a:outerShdw blurRad="38100" dist="38100" dir="2700000" algn="tl">
                    <a:srgbClr val="000000">
                      <a:alpha val="43137"/>
                    </a:srgbClr>
                  </a:outerShdw>
                </a:effectLst>
                <a:latin typeface="Palatino Linotype" pitchFamily="18" charset="0"/>
              </a:rPr>
              <a:t>Prior Period Adjustment- </a:t>
            </a:r>
            <a:r>
              <a:rPr lang="en-US" sz="2000" dirty="0">
                <a:effectLst>
                  <a:outerShdw blurRad="38100" dist="38100" dir="2700000" algn="tl">
                    <a:srgbClr val="000000">
                      <a:alpha val="43137"/>
                    </a:srgbClr>
                  </a:outerShdw>
                </a:effectLst>
                <a:latin typeface="Palatino Linotype" pitchFamily="18" charset="0"/>
              </a:rPr>
              <a:t>GASB 71- </a:t>
            </a:r>
            <a:r>
              <a:rPr lang="en-US" sz="2000" dirty="0" smtClean="0">
                <a:effectLst>
                  <a:outerShdw blurRad="38100" dist="38100" dir="2700000" algn="tl">
                    <a:srgbClr val="000000">
                      <a:alpha val="43137"/>
                    </a:srgbClr>
                  </a:outerShdw>
                </a:effectLst>
                <a:latin typeface="Palatino Linotype" pitchFamily="18" charset="0"/>
              </a:rPr>
              <a:t>Record Deferred </a:t>
            </a:r>
            <a:r>
              <a:rPr lang="en-US" sz="2000" dirty="0">
                <a:effectLst>
                  <a:outerShdw blurRad="38100" dist="38100" dir="2700000" algn="tl">
                    <a:srgbClr val="000000">
                      <a:alpha val="43137"/>
                    </a:srgbClr>
                  </a:outerShdw>
                </a:effectLst>
                <a:latin typeface="Palatino Linotype" pitchFamily="18" charset="0"/>
              </a:rPr>
              <a:t>Outflows of Contributions during Measurement Period</a:t>
            </a:r>
          </a:p>
          <a:p>
            <a:pPr lvl="1"/>
            <a:r>
              <a:rPr lang="en-US" sz="2000" dirty="0">
                <a:effectLst>
                  <a:outerShdw blurRad="38100" dist="38100" dir="2700000" algn="tl">
                    <a:srgbClr val="000000">
                      <a:alpha val="43137"/>
                    </a:srgbClr>
                  </a:outerShdw>
                </a:effectLst>
                <a:latin typeface="Palatino Linotype" pitchFamily="18" charset="0"/>
              </a:rPr>
              <a:t>Pension Expense and Amortization of Deferred Inflows/Outflows</a:t>
            </a:r>
          </a:p>
          <a:p>
            <a:r>
              <a:rPr lang="en-US" sz="2400" dirty="0">
                <a:effectLst>
                  <a:outerShdw blurRad="38100" dist="38100" dir="2700000" algn="tl">
                    <a:srgbClr val="000000">
                      <a:alpha val="43137"/>
                    </a:srgbClr>
                  </a:outerShdw>
                </a:effectLst>
                <a:latin typeface="Palatino Linotype" pitchFamily="18" charset="0"/>
              </a:rPr>
              <a:t>For GASB 71 entry for Contribution from measurement date to year end, </a:t>
            </a:r>
            <a:r>
              <a:rPr lang="en-US" sz="2400" dirty="0" smtClean="0">
                <a:effectLst>
                  <a:outerShdw blurRad="38100" dist="38100" dir="2700000" algn="tl">
                    <a:srgbClr val="000000">
                      <a:alpha val="43137"/>
                    </a:srgbClr>
                  </a:outerShdw>
                </a:effectLst>
                <a:latin typeface="Palatino Linotype" pitchFamily="18" charset="0"/>
              </a:rPr>
              <a:t>reclass </a:t>
            </a:r>
            <a:r>
              <a:rPr lang="en-US" sz="2400" dirty="0">
                <a:effectLst>
                  <a:outerShdw blurRad="38100" dist="38100" dir="2700000" algn="tl">
                    <a:srgbClr val="000000">
                      <a:alpha val="43137"/>
                    </a:srgbClr>
                  </a:outerShdw>
                </a:effectLst>
                <a:latin typeface="Palatino Linotype" pitchFamily="18" charset="0"/>
              </a:rPr>
              <a:t>Contributions from 9/30/14 – 3</a:t>
            </a:r>
            <a:r>
              <a:rPr lang="en-US" sz="2400" dirty="0" smtClean="0">
                <a:effectLst>
                  <a:outerShdw blurRad="38100" dist="38100" dir="2700000" algn="tl">
                    <a:srgbClr val="000000">
                      <a:alpha val="43137"/>
                    </a:srgbClr>
                  </a:outerShdw>
                </a:effectLst>
                <a:latin typeface="Palatino Linotype" pitchFamily="18" charset="0"/>
              </a:rPr>
              <a:t>/31/15 </a:t>
            </a:r>
            <a:r>
              <a:rPr lang="en-US" sz="2400" dirty="0">
                <a:effectLst>
                  <a:outerShdw blurRad="38100" dist="38100" dir="2700000" algn="tl">
                    <a:srgbClr val="000000">
                      <a:alpha val="43137"/>
                    </a:srgbClr>
                  </a:outerShdw>
                </a:effectLst>
                <a:latin typeface="Palatino Linotype" pitchFamily="18" charset="0"/>
              </a:rPr>
              <a:t>using the following formula</a:t>
            </a:r>
            <a:r>
              <a:rPr lang="en-US" sz="2400" dirty="0" smtClean="0">
                <a:effectLst>
                  <a:outerShdw blurRad="38100" dist="38100" dir="2700000" algn="tl">
                    <a:srgbClr val="000000">
                      <a:alpha val="43137"/>
                    </a:srgbClr>
                  </a:outerShdw>
                </a:effectLst>
                <a:latin typeface="Palatino Linotype" pitchFamily="18" charset="0"/>
              </a:rPr>
              <a:t>:</a:t>
            </a:r>
          </a:p>
          <a:p>
            <a:pPr lvl="1">
              <a:buClr>
                <a:srgbClr val="2DA2BF"/>
              </a:buClr>
            </a:pPr>
            <a:r>
              <a:rPr lang="en-US" sz="2400" dirty="0">
                <a:solidFill>
                  <a:prstClr val="black"/>
                </a:solidFill>
                <a:effectLst>
                  <a:outerShdw blurRad="38100" dist="38100" dir="2700000" algn="tl">
                    <a:srgbClr val="000000">
                      <a:alpha val="43137"/>
                    </a:srgbClr>
                  </a:outerShdw>
                </a:effectLst>
                <a:latin typeface="Palatino Linotype" pitchFamily="18" charset="0"/>
              </a:rPr>
              <a:t> </a:t>
            </a:r>
            <a:r>
              <a:rPr lang="en-US" sz="2000" dirty="0">
                <a:solidFill>
                  <a:prstClr val="black"/>
                </a:solidFill>
                <a:effectLst>
                  <a:outerShdw blurRad="38100" dist="38100" dir="2700000" algn="tl">
                    <a:srgbClr val="000000">
                      <a:alpha val="43137"/>
                    </a:srgbClr>
                  </a:outerShdw>
                </a:effectLst>
                <a:latin typeface="Palatino Linotype" pitchFamily="18" charset="0"/>
              </a:rPr>
              <a:t>Monthly Employer Contribution x (Normal + Accrued liability components of employer rate)/ total employer rate, plus</a:t>
            </a:r>
          </a:p>
          <a:p>
            <a:pPr lvl="1">
              <a:buClr>
                <a:srgbClr val="2DA2BF"/>
              </a:buClr>
            </a:pPr>
            <a:r>
              <a:rPr lang="en-US" sz="2000" dirty="0">
                <a:solidFill>
                  <a:prstClr val="black"/>
                </a:solidFill>
                <a:effectLst>
                  <a:outerShdw blurRad="38100" dist="38100" dir="2700000" algn="tl">
                    <a:srgbClr val="000000">
                      <a:alpha val="43137"/>
                    </a:srgbClr>
                  </a:outerShdw>
                </a:effectLst>
                <a:latin typeface="Palatino Linotype" pitchFamily="18" charset="0"/>
              </a:rPr>
              <a:t>Lump Sum Contribution made in period subsequent to the measurement date (100% of Lump Sum Contributions are applied to the liability)</a:t>
            </a:r>
            <a:endParaRPr lang="en-US" dirty="0">
              <a:solidFill>
                <a:prstClr val="black"/>
              </a:solidFill>
              <a:effectLst>
                <a:outerShdw blurRad="38100" dist="38100" dir="2700000" algn="tl">
                  <a:srgbClr val="000000">
                    <a:alpha val="43137"/>
                  </a:srgbClr>
                </a:outerShdw>
              </a:effectLst>
            </a:endParaRPr>
          </a:p>
          <a:p>
            <a:pPr marL="393192" lvl="1" indent="0">
              <a:buNone/>
            </a:pPr>
            <a:endParaRPr lang="en-US" sz="2000" dirty="0">
              <a:effectLst>
                <a:outerShdw blurRad="38100" dist="38100" dir="2700000" algn="tl">
                  <a:srgbClr val="000000">
                    <a:alpha val="43137"/>
                  </a:srgbClr>
                </a:outerShdw>
              </a:effectLst>
              <a:latin typeface="Palatino Linotype" pitchFamily="18" charset="0"/>
            </a:endParaRPr>
          </a:p>
          <a:p>
            <a:endParaRPr lang="en-US" dirty="0"/>
          </a:p>
        </p:txBody>
      </p:sp>
      <p:sp>
        <p:nvSpPr>
          <p:cNvPr id="3" name="Slide Number Placeholder 2"/>
          <p:cNvSpPr>
            <a:spLocks noGrp="1"/>
          </p:cNvSpPr>
          <p:nvPr>
            <p:ph type="sldNum" sz="quarter" idx="12"/>
          </p:nvPr>
        </p:nvSpPr>
        <p:spPr/>
        <p:txBody>
          <a:bodyPr/>
          <a:lstStyle/>
          <a:p>
            <a:fld id="{A1E5B8EE-8B77-44FD-B0AF-914BD227BE08}" type="slidenum">
              <a:rPr lang="en-US" smtClean="0"/>
              <a:t>37</a:t>
            </a:fld>
            <a:endParaRPr lang="en-US" dirty="0"/>
          </a:p>
        </p:txBody>
      </p:sp>
      <p:sp>
        <p:nvSpPr>
          <p:cNvPr id="4" name="Title 3"/>
          <p:cNvSpPr>
            <a:spLocks noGrp="1"/>
          </p:cNvSpPr>
          <p:nvPr>
            <p:ph type="title"/>
          </p:nvPr>
        </p:nvSpPr>
        <p:spPr/>
        <p:txBody>
          <a:bodyPr/>
          <a:lstStyle/>
          <a:p>
            <a:r>
              <a:rPr lang="en-US" sz="4400" dirty="0">
                <a:latin typeface="Palatino Linotype" pitchFamily="18" charset="0"/>
              </a:rPr>
              <a:t>What if my year end is 3</a:t>
            </a:r>
            <a:r>
              <a:rPr lang="en-US" sz="4400" dirty="0" smtClean="0">
                <a:latin typeface="Palatino Linotype" pitchFamily="18" charset="0"/>
              </a:rPr>
              <a:t>/31</a:t>
            </a:r>
            <a:r>
              <a:rPr lang="en-US" sz="4400" dirty="0">
                <a:latin typeface="Palatino Linotype" pitchFamily="18" charset="0"/>
              </a:rPr>
              <a:t>?</a:t>
            </a:r>
            <a:endParaRPr lang="en-US" dirty="0"/>
          </a:p>
        </p:txBody>
      </p:sp>
    </p:spTree>
    <p:extLst>
      <p:ext uri="{BB962C8B-B14F-4D97-AF65-F5344CB8AC3E}">
        <p14:creationId xmlns:p14="http://schemas.microsoft.com/office/powerpoint/2010/main" val="26477495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dirty="0">
                <a:effectLst>
                  <a:outerShdw blurRad="38100" dist="38100" dir="2700000" algn="tl">
                    <a:srgbClr val="000000">
                      <a:alpha val="43137"/>
                    </a:srgbClr>
                  </a:outerShdw>
                </a:effectLst>
                <a:latin typeface="Palatino Linotype" pitchFamily="18" charset="0"/>
              </a:rPr>
              <a:t>Book same entries for</a:t>
            </a:r>
          </a:p>
          <a:p>
            <a:pPr lvl="1"/>
            <a:r>
              <a:rPr lang="en-US" sz="2000" dirty="0" smtClean="0">
                <a:effectLst>
                  <a:outerShdw blurRad="38100" dist="38100" dir="2700000" algn="tl">
                    <a:srgbClr val="000000">
                      <a:alpha val="43137"/>
                    </a:srgbClr>
                  </a:outerShdw>
                </a:effectLst>
                <a:latin typeface="Palatino Linotype" pitchFamily="18" charset="0"/>
              </a:rPr>
              <a:t>Prior Period Adjustment- </a:t>
            </a:r>
            <a:r>
              <a:rPr lang="en-US" sz="2000" dirty="0">
                <a:effectLst>
                  <a:outerShdw blurRad="38100" dist="38100" dir="2700000" algn="tl">
                    <a:srgbClr val="000000">
                      <a:alpha val="43137"/>
                    </a:srgbClr>
                  </a:outerShdw>
                </a:effectLst>
                <a:latin typeface="Palatino Linotype" pitchFamily="18" charset="0"/>
              </a:rPr>
              <a:t>Liability</a:t>
            </a:r>
          </a:p>
          <a:p>
            <a:pPr lvl="1"/>
            <a:r>
              <a:rPr lang="en-US" sz="2000" dirty="0" smtClean="0">
                <a:effectLst>
                  <a:outerShdw blurRad="38100" dist="38100" dir="2700000" algn="tl">
                    <a:srgbClr val="000000">
                      <a:alpha val="43137"/>
                    </a:srgbClr>
                  </a:outerShdw>
                </a:effectLst>
                <a:latin typeface="Palatino Linotype" pitchFamily="18" charset="0"/>
              </a:rPr>
              <a:t>Prior Period Adjustment- </a:t>
            </a:r>
            <a:r>
              <a:rPr lang="en-US" sz="2000" dirty="0">
                <a:effectLst>
                  <a:outerShdw blurRad="38100" dist="38100" dir="2700000" algn="tl">
                    <a:srgbClr val="000000">
                      <a:alpha val="43137"/>
                    </a:srgbClr>
                  </a:outerShdw>
                </a:effectLst>
                <a:latin typeface="Palatino Linotype" pitchFamily="18" charset="0"/>
              </a:rPr>
              <a:t>GASB 71- </a:t>
            </a:r>
            <a:r>
              <a:rPr lang="en-US" sz="2000" dirty="0" smtClean="0">
                <a:effectLst>
                  <a:outerShdw blurRad="38100" dist="38100" dir="2700000" algn="tl">
                    <a:srgbClr val="000000">
                      <a:alpha val="43137"/>
                    </a:srgbClr>
                  </a:outerShdw>
                </a:effectLst>
                <a:latin typeface="Palatino Linotype" pitchFamily="18" charset="0"/>
              </a:rPr>
              <a:t>Record Deferred </a:t>
            </a:r>
            <a:r>
              <a:rPr lang="en-US" sz="2000" dirty="0">
                <a:effectLst>
                  <a:outerShdw blurRad="38100" dist="38100" dir="2700000" algn="tl">
                    <a:srgbClr val="000000">
                      <a:alpha val="43137"/>
                    </a:srgbClr>
                  </a:outerShdw>
                </a:effectLst>
                <a:latin typeface="Palatino Linotype" pitchFamily="18" charset="0"/>
              </a:rPr>
              <a:t>Outflows of Contributions during Measurement Period</a:t>
            </a:r>
          </a:p>
          <a:p>
            <a:pPr lvl="1"/>
            <a:r>
              <a:rPr lang="en-US" sz="2000" dirty="0">
                <a:effectLst>
                  <a:outerShdw blurRad="38100" dist="38100" dir="2700000" algn="tl">
                    <a:srgbClr val="000000">
                      <a:alpha val="43137"/>
                    </a:srgbClr>
                  </a:outerShdw>
                </a:effectLst>
                <a:latin typeface="Palatino Linotype" pitchFamily="18" charset="0"/>
              </a:rPr>
              <a:t>Pension Expense and Amortization of Deferred Inflows/Outflows</a:t>
            </a:r>
          </a:p>
          <a:p>
            <a:r>
              <a:rPr lang="en-US" sz="2400" dirty="0">
                <a:effectLst>
                  <a:outerShdw blurRad="38100" dist="38100" dir="2700000" algn="tl">
                    <a:srgbClr val="000000">
                      <a:alpha val="43137"/>
                    </a:srgbClr>
                  </a:outerShdw>
                </a:effectLst>
                <a:latin typeface="Palatino Linotype" pitchFamily="18" charset="0"/>
              </a:rPr>
              <a:t>For GASB 71 entry for Contribution from measurement date to year end, </a:t>
            </a:r>
            <a:r>
              <a:rPr lang="en-US" sz="2400" dirty="0" smtClean="0">
                <a:effectLst>
                  <a:outerShdw blurRad="38100" dist="38100" dir="2700000" algn="tl">
                    <a:srgbClr val="000000">
                      <a:alpha val="43137"/>
                    </a:srgbClr>
                  </a:outerShdw>
                </a:effectLst>
                <a:latin typeface="Palatino Linotype" pitchFamily="18" charset="0"/>
              </a:rPr>
              <a:t>reclass </a:t>
            </a:r>
            <a:r>
              <a:rPr lang="en-US" sz="2400" dirty="0">
                <a:effectLst>
                  <a:outerShdw blurRad="38100" dist="38100" dir="2700000" algn="tl">
                    <a:srgbClr val="000000">
                      <a:alpha val="43137"/>
                    </a:srgbClr>
                  </a:outerShdw>
                </a:effectLst>
                <a:latin typeface="Palatino Linotype" pitchFamily="18" charset="0"/>
              </a:rPr>
              <a:t>Contributions from 9/30/14 to month end of your fiscal year using the following formula:</a:t>
            </a:r>
          </a:p>
          <a:p>
            <a:pPr lvl="1"/>
            <a:r>
              <a:rPr lang="en-US" sz="2400" dirty="0">
                <a:effectLst>
                  <a:outerShdw blurRad="38100" dist="38100" dir="2700000" algn="tl">
                    <a:srgbClr val="000000">
                      <a:alpha val="43137"/>
                    </a:srgbClr>
                  </a:outerShdw>
                </a:effectLst>
                <a:latin typeface="Palatino Linotype" pitchFamily="18" charset="0"/>
              </a:rPr>
              <a:t> </a:t>
            </a:r>
            <a:r>
              <a:rPr lang="en-US" sz="2000" dirty="0">
                <a:effectLst>
                  <a:outerShdw blurRad="38100" dist="38100" dir="2700000" algn="tl">
                    <a:srgbClr val="000000">
                      <a:alpha val="43137"/>
                    </a:srgbClr>
                  </a:outerShdw>
                </a:effectLst>
                <a:latin typeface="Palatino Linotype" pitchFamily="18" charset="0"/>
              </a:rPr>
              <a:t>Monthly Employer Contribution x (Normal + Accrued liability components of employer rate)/ total employer rate, plus</a:t>
            </a:r>
          </a:p>
          <a:p>
            <a:pPr lvl="1"/>
            <a:r>
              <a:rPr lang="en-US" sz="2000" dirty="0">
                <a:effectLst>
                  <a:outerShdw blurRad="38100" dist="38100" dir="2700000" algn="tl">
                    <a:srgbClr val="000000">
                      <a:alpha val="43137"/>
                    </a:srgbClr>
                  </a:outerShdw>
                </a:effectLst>
                <a:latin typeface="Palatino Linotype" pitchFamily="18" charset="0"/>
              </a:rPr>
              <a:t>Lump Sum Contribution made in period subsequent to the measurement date (100% of Lump Sum Contributions are applied to the liability)</a:t>
            </a:r>
            <a:endParaRPr lang="en-US" sz="2000" dirty="0">
              <a:effectLst>
                <a:outerShdw blurRad="38100" dist="38100" dir="2700000" algn="tl">
                  <a:srgbClr val="000000">
                    <a:alpha val="43137"/>
                  </a:srgbClr>
                </a:outerShdw>
              </a:effectLst>
            </a:endParaRPr>
          </a:p>
          <a:p>
            <a:pPr lvl="1"/>
            <a:endParaRPr lang="en-US" sz="2000" dirty="0">
              <a:latin typeface="Palatino Linotype" pitchFamily="18" charset="0"/>
            </a:endParaRPr>
          </a:p>
          <a:p>
            <a:endParaRPr lang="en-US" dirty="0"/>
          </a:p>
        </p:txBody>
      </p:sp>
      <p:sp>
        <p:nvSpPr>
          <p:cNvPr id="3" name="Slide Number Placeholder 2"/>
          <p:cNvSpPr>
            <a:spLocks noGrp="1"/>
          </p:cNvSpPr>
          <p:nvPr>
            <p:ph type="sldNum" sz="quarter" idx="12"/>
          </p:nvPr>
        </p:nvSpPr>
        <p:spPr/>
        <p:txBody>
          <a:bodyPr/>
          <a:lstStyle/>
          <a:p>
            <a:fld id="{A1E5B8EE-8B77-44FD-B0AF-914BD227BE08}" type="slidenum">
              <a:rPr lang="en-US" smtClean="0"/>
              <a:t>38</a:t>
            </a:fld>
            <a:endParaRPr lang="en-US" dirty="0"/>
          </a:p>
        </p:txBody>
      </p:sp>
      <p:sp>
        <p:nvSpPr>
          <p:cNvPr id="4" name="Title 3"/>
          <p:cNvSpPr>
            <a:spLocks noGrp="1"/>
          </p:cNvSpPr>
          <p:nvPr>
            <p:ph type="title"/>
          </p:nvPr>
        </p:nvSpPr>
        <p:spPr/>
        <p:txBody>
          <a:bodyPr>
            <a:noAutofit/>
          </a:bodyPr>
          <a:lstStyle/>
          <a:p>
            <a:r>
              <a:rPr lang="en-US" sz="3200" dirty="0">
                <a:latin typeface="Palatino Linotype" pitchFamily="18" charset="0"/>
              </a:rPr>
              <a:t>What if my year end is </a:t>
            </a:r>
            <a:r>
              <a:rPr lang="en-US" sz="3200" dirty="0" smtClean="0">
                <a:latin typeface="Palatino Linotype" pitchFamily="18" charset="0"/>
              </a:rPr>
              <a:t>another month?</a:t>
            </a:r>
            <a:endParaRPr lang="en-US" sz="3600" dirty="0"/>
          </a:p>
        </p:txBody>
      </p:sp>
    </p:spTree>
    <p:extLst>
      <p:ext uri="{BB962C8B-B14F-4D97-AF65-F5344CB8AC3E}">
        <p14:creationId xmlns:p14="http://schemas.microsoft.com/office/powerpoint/2010/main" val="36377048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1"/>
            <a:r>
              <a:rPr lang="en-US" sz="2400" dirty="0">
                <a:effectLst>
                  <a:outerShdw blurRad="38100" dist="38100" dir="2700000" algn="tl">
                    <a:srgbClr val="000000">
                      <a:alpha val="43137"/>
                    </a:srgbClr>
                  </a:outerShdw>
                </a:effectLst>
                <a:latin typeface="Palatino Linotype" pitchFamily="18" charset="0"/>
              </a:rPr>
              <a:t>Yes! www.rsa-al.gov/index.php/employers/financial-reports/gasb-68-reports/</a:t>
            </a:r>
          </a:p>
          <a:p>
            <a:pPr lvl="1"/>
            <a:r>
              <a:rPr lang="en-US" sz="2400" dirty="0">
                <a:effectLst>
                  <a:outerShdw blurRad="38100" dist="38100" dir="2700000" algn="tl">
                    <a:srgbClr val="000000">
                      <a:alpha val="43137"/>
                    </a:srgbClr>
                  </a:outerShdw>
                </a:effectLst>
                <a:latin typeface="Palatino Linotype" pitchFamily="18" charset="0"/>
              </a:rPr>
              <a:t>ALL reports included in Packet are on RSA website except Employer Specific information and journal entries</a:t>
            </a:r>
          </a:p>
          <a:p>
            <a:pPr lvl="1"/>
            <a:r>
              <a:rPr lang="en-US" sz="2400" dirty="0">
                <a:effectLst>
                  <a:outerShdw blurRad="38100" dist="38100" dir="2700000" algn="tl">
                    <a:srgbClr val="000000">
                      <a:alpha val="43137"/>
                    </a:srgbClr>
                  </a:outerShdw>
                </a:effectLst>
                <a:latin typeface="Palatino Linotype" pitchFamily="18" charset="0"/>
              </a:rPr>
              <a:t>To obtain another copy of Employer </a:t>
            </a:r>
            <a:r>
              <a:rPr lang="en-US" sz="2400" dirty="0" smtClean="0">
                <a:effectLst>
                  <a:outerShdw blurRad="38100" dist="38100" dir="2700000" algn="tl">
                    <a:srgbClr val="000000">
                      <a:alpha val="43137"/>
                    </a:srgbClr>
                  </a:outerShdw>
                </a:effectLst>
                <a:latin typeface="Palatino Linotype" pitchFamily="18" charset="0"/>
              </a:rPr>
              <a:t>Valuation </a:t>
            </a:r>
            <a:r>
              <a:rPr lang="en-US" sz="2400" dirty="0">
                <a:effectLst>
                  <a:outerShdw blurRad="38100" dist="38100" dir="2700000" algn="tl">
                    <a:srgbClr val="000000">
                      <a:alpha val="43137"/>
                    </a:srgbClr>
                  </a:outerShdw>
                </a:effectLst>
                <a:latin typeface="Palatino Linotype" pitchFamily="18" charset="0"/>
              </a:rPr>
              <a:t>information and journal entries, call RSA</a:t>
            </a:r>
          </a:p>
          <a:p>
            <a:pPr lvl="1"/>
            <a:r>
              <a:rPr lang="en-US" sz="2400" dirty="0">
                <a:effectLst>
                  <a:outerShdw blurRad="38100" dist="38100" dir="2700000" algn="tl">
                    <a:srgbClr val="000000">
                      <a:alpha val="43137"/>
                    </a:srgbClr>
                  </a:outerShdw>
                </a:effectLst>
                <a:latin typeface="Palatino Linotype" pitchFamily="18" charset="0"/>
              </a:rPr>
              <a:t>In future years, all reports will be available on website except the Employer </a:t>
            </a:r>
            <a:r>
              <a:rPr lang="en-US" sz="2400" dirty="0" smtClean="0">
                <a:effectLst>
                  <a:outerShdw blurRad="38100" dist="38100" dir="2700000" algn="tl">
                    <a:srgbClr val="000000">
                      <a:alpha val="43137"/>
                    </a:srgbClr>
                  </a:outerShdw>
                </a:effectLst>
                <a:latin typeface="Palatino Linotype" pitchFamily="18" charset="0"/>
              </a:rPr>
              <a:t>Valuation </a:t>
            </a:r>
            <a:r>
              <a:rPr lang="en-US" sz="2400" dirty="0">
                <a:effectLst>
                  <a:outerShdw blurRad="38100" dist="38100" dir="2700000" algn="tl">
                    <a:srgbClr val="000000">
                      <a:alpha val="43137"/>
                    </a:srgbClr>
                  </a:outerShdw>
                </a:effectLst>
                <a:latin typeface="Palatino Linotype" pitchFamily="18" charset="0"/>
              </a:rPr>
              <a:t>information and journal entries which will be mailed prior to July 31</a:t>
            </a:r>
          </a:p>
        </p:txBody>
      </p:sp>
      <p:sp>
        <p:nvSpPr>
          <p:cNvPr id="3" name="Slide Number Placeholder 2"/>
          <p:cNvSpPr>
            <a:spLocks noGrp="1"/>
          </p:cNvSpPr>
          <p:nvPr>
            <p:ph type="sldNum" sz="quarter" idx="12"/>
          </p:nvPr>
        </p:nvSpPr>
        <p:spPr/>
        <p:txBody>
          <a:bodyPr/>
          <a:lstStyle/>
          <a:p>
            <a:fld id="{A1E5B8EE-8B77-44FD-B0AF-914BD227BE08}" type="slidenum">
              <a:rPr lang="en-US" smtClean="0"/>
              <a:t>39</a:t>
            </a:fld>
            <a:endParaRPr lang="en-US" dirty="0"/>
          </a:p>
        </p:txBody>
      </p:sp>
      <p:sp>
        <p:nvSpPr>
          <p:cNvPr id="4" name="Title 3"/>
          <p:cNvSpPr>
            <a:spLocks noGrp="1"/>
          </p:cNvSpPr>
          <p:nvPr>
            <p:ph type="title"/>
          </p:nvPr>
        </p:nvSpPr>
        <p:spPr/>
        <p:txBody>
          <a:bodyPr>
            <a:normAutofit/>
          </a:bodyPr>
          <a:lstStyle/>
          <a:p>
            <a:r>
              <a:rPr lang="en-US" sz="3600" dirty="0">
                <a:latin typeface="Palatino Linotype" pitchFamily="18" charset="0"/>
              </a:rPr>
              <a:t>Is this info on the RSA website?</a:t>
            </a:r>
          </a:p>
        </p:txBody>
      </p:sp>
    </p:spTree>
    <p:extLst>
      <p:ext uri="{BB962C8B-B14F-4D97-AF65-F5344CB8AC3E}">
        <p14:creationId xmlns:p14="http://schemas.microsoft.com/office/powerpoint/2010/main" val="2440090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891"/>
          </a:xfrm>
        </p:spPr>
        <p:style>
          <a:lnRef idx="2">
            <a:schemeClr val="accent4"/>
          </a:lnRef>
          <a:fillRef idx="1">
            <a:schemeClr val="lt1"/>
          </a:fillRef>
          <a:effectRef idx="0">
            <a:schemeClr val="accent4"/>
          </a:effectRef>
          <a:fontRef idx="minor">
            <a:schemeClr val="dk1"/>
          </a:fontRef>
        </p:style>
        <p:txBody>
          <a:bodyPr>
            <a:noAutofit/>
          </a:bodyPr>
          <a:lstStyle/>
          <a:p>
            <a:r>
              <a:rPr lang="en-US" sz="2400" dirty="0">
                <a:solidFill>
                  <a:schemeClr val="tx1"/>
                </a:solidFill>
                <a:effectLst>
                  <a:outerShdw blurRad="38100" dist="38100" dir="2700000" algn="tl">
                    <a:srgbClr val="000000">
                      <a:alpha val="43137"/>
                    </a:srgbClr>
                  </a:outerShdw>
                </a:effectLst>
                <a:latin typeface="Palatino Linotype" pitchFamily="18" charset="0"/>
              </a:rPr>
              <a:t>Overall memo related to audit approach and summary of packet</a:t>
            </a:r>
          </a:p>
          <a:p>
            <a:r>
              <a:rPr lang="en-US" sz="2400" dirty="0">
                <a:solidFill>
                  <a:schemeClr val="tx1"/>
                </a:solidFill>
                <a:effectLst>
                  <a:outerShdw blurRad="38100" dist="38100" dir="2700000" algn="tl">
                    <a:srgbClr val="000000">
                      <a:alpha val="43137"/>
                    </a:srgbClr>
                  </a:outerShdw>
                </a:effectLst>
                <a:latin typeface="Palatino Linotype" pitchFamily="18" charset="0"/>
              </a:rPr>
              <a:t>GASB Statement 68 Report for ERS prepared by Actuary</a:t>
            </a:r>
          </a:p>
          <a:p>
            <a:r>
              <a:rPr lang="en-US" sz="2400" dirty="0" smtClean="0">
                <a:solidFill>
                  <a:schemeClr val="tx1"/>
                </a:solidFill>
                <a:effectLst>
                  <a:outerShdw blurRad="38100" dist="38100" dir="2700000" algn="tl">
                    <a:srgbClr val="000000">
                      <a:alpha val="43137"/>
                    </a:srgbClr>
                  </a:outerShdw>
                </a:effectLst>
                <a:latin typeface="Palatino Linotype" pitchFamily="18" charset="0"/>
              </a:rPr>
              <a:t>Schedule </a:t>
            </a:r>
            <a:r>
              <a:rPr lang="en-US" sz="2400" dirty="0">
                <a:solidFill>
                  <a:schemeClr val="tx1"/>
                </a:solidFill>
                <a:effectLst>
                  <a:outerShdw blurRad="38100" dist="38100" dir="2700000" algn="tl">
                    <a:srgbClr val="000000">
                      <a:alpha val="43137"/>
                    </a:srgbClr>
                  </a:outerShdw>
                </a:effectLst>
                <a:latin typeface="Palatino Linotype" pitchFamily="18" charset="0"/>
              </a:rPr>
              <a:t>of Changes in Fiduciary Net Position by Employer – (Specified Element Report)</a:t>
            </a:r>
          </a:p>
          <a:p>
            <a:r>
              <a:rPr lang="en-US" sz="2400" dirty="0">
                <a:solidFill>
                  <a:schemeClr val="tx1"/>
                </a:solidFill>
                <a:effectLst>
                  <a:outerShdw blurRad="38100" dist="38100" dir="2700000" algn="tl">
                    <a:srgbClr val="000000">
                      <a:alpha val="43137"/>
                    </a:srgbClr>
                  </a:outerShdw>
                </a:effectLst>
                <a:latin typeface="Palatino Linotype" pitchFamily="18" charset="0"/>
              </a:rPr>
              <a:t>SOC 1 Type 2 report</a:t>
            </a:r>
          </a:p>
          <a:p>
            <a:r>
              <a:rPr lang="en-US" sz="2400" dirty="0" smtClean="0">
                <a:solidFill>
                  <a:schemeClr val="tx1"/>
                </a:solidFill>
                <a:effectLst>
                  <a:outerShdw blurRad="38100" dist="38100" dir="2700000" algn="tl">
                    <a:srgbClr val="000000">
                      <a:alpha val="43137"/>
                    </a:srgbClr>
                  </a:outerShdw>
                </a:effectLst>
                <a:latin typeface="Palatino Linotype" pitchFamily="18" charset="0"/>
              </a:rPr>
              <a:t>Draft Note </a:t>
            </a:r>
            <a:r>
              <a:rPr lang="en-US" sz="2400" dirty="0">
                <a:solidFill>
                  <a:schemeClr val="tx1"/>
                </a:solidFill>
                <a:effectLst>
                  <a:outerShdw blurRad="38100" dist="38100" dir="2700000" algn="tl">
                    <a:srgbClr val="000000">
                      <a:alpha val="43137"/>
                    </a:srgbClr>
                  </a:outerShdw>
                </a:effectLst>
                <a:latin typeface="Palatino Linotype" pitchFamily="18" charset="0"/>
              </a:rPr>
              <a:t>Disclosures </a:t>
            </a:r>
            <a:r>
              <a:rPr lang="en-US" sz="2400" dirty="0" smtClean="0">
                <a:solidFill>
                  <a:schemeClr val="tx1"/>
                </a:solidFill>
                <a:effectLst>
                  <a:outerShdw blurRad="38100" dist="38100" dir="2700000" algn="tl">
                    <a:srgbClr val="000000">
                      <a:alpha val="43137"/>
                    </a:srgbClr>
                  </a:outerShdw>
                </a:effectLst>
                <a:latin typeface="Palatino Linotype" pitchFamily="18" charset="0"/>
              </a:rPr>
              <a:t>for </a:t>
            </a:r>
            <a:r>
              <a:rPr lang="en-US" sz="2400" dirty="0">
                <a:solidFill>
                  <a:schemeClr val="tx1"/>
                </a:solidFill>
                <a:effectLst>
                  <a:outerShdw blurRad="38100" dist="38100" dir="2700000" algn="tl">
                    <a:srgbClr val="000000">
                      <a:alpha val="43137"/>
                    </a:srgbClr>
                  </a:outerShdw>
                </a:effectLst>
                <a:latin typeface="Palatino Linotype" pitchFamily="18" charset="0"/>
              </a:rPr>
              <a:t>an agent employer</a:t>
            </a:r>
          </a:p>
          <a:p>
            <a:r>
              <a:rPr lang="en-US" sz="2400" dirty="0">
                <a:solidFill>
                  <a:schemeClr val="tx1"/>
                </a:solidFill>
                <a:effectLst>
                  <a:outerShdw blurRad="38100" dist="38100" dir="2700000" algn="tl">
                    <a:srgbClr val="000000">
                      <a:alpha val="43137"/>
                    </a:srgbClr>
                  </a:outerShdw>
                </a:effectLst>
                <a:latin typeface="Palatino Linotype" pitchFamily="18" charset="0"/>
              </a:rPr>
              <a:t>Employer </a:t>
            </a:r>
            <a:r>
              <a:rPr lang="en-US" sz="2400" dirty="0" smtClean="0">
                <a:solidFill>
                  <a:schemeClr val="tx1"/>
                </a:solidFill>
                <a:effectLst>
                  <a:outerShdw blurRad="38100" dist="38100" dir="2700000" algn="tl">
                    <a:srgbClr val="000000">
                      <a:alpha val="43137"/>
                    </a:srgbClr>
                  </a:outerShdw>
                </a:effectLst>
                <a:latin typeface="Palatino Linotype" pitchFamily="18" charset="0"/>
              </a:rPr>
              <a:t>specific valuation </a:t>
            </a:r>
            <a:r>
              <a:rPr lang="en-US" sz="2400" dirty="0">
                <a:solidFill>
                  <a:schemeClr val="tx1"/>
                </a:solidFill>
                <a:effectLst>
                  <a:outerShdw blurRad="38100" dist="38100" dir="2700000" algn="tl">
                    <a:srgbClr val="000000">
                      <a:alpha val="43137"/>
                    </a:srgbClr>
                  </a:outerShdw>
                </a:effectLst>
                <a:latin typeface="Palatino Linotype" pitchFamily="18" charset="0"/>
              </a:rPr>
              <a:t>info and journal </a:t>
            </a:r>
            <a:r>
              <a:rPr lang="en-US" sz="2400" dirty="0" smtClean="0">
                <a:solidFill>
                  <a:schemeClr val="tx1"/>
                </a:solidFill>
                <a:effectLst>
                  <a:outerShdw blurRad="38100" dist="38100" dir="2700000" algn="tl">
                    <a:srgbClr val="000000">
                      <a:alpha val="43137"/>
                    </a:srgbClr>
                  </a:outerShdw>
                </a:effectLst>
                <a:latin typeface="Palatino Linotype" pitchFamily="18" charset="0"/>
              </a:rPr>
              <a:t>entries with certification letter from Actuary</a:t>
            </a:r>
            <a:endParaRPr lang="en-US" sz="2400" dirty="0">
              <a:solidFill>
                <a:schemeClr val="tx1"/>
              </a:solidFill>
              <a:effectLst>
                <a:outerShdw blurRad="38100" dist="38100" dir="2700000" algn="tl">
                  <a:srgbClr val="000000">
                    <a:alpha val="43137"/>
                  </a:srgbClr>
                </a:outerShdw>
              </a:effectLst>
              <a:latin typeface="Palatino Linotype" pitchFamily="18" charset="0"/>
            </a:endParaRPr>
          </a:p>
        </p:txBody>
      </p:sp>
      <p:sp>
        <p:nvSpPr>
          <p:cNvPr id="3" name="Title 2"/>
          <p:cNvSpPr>
            <a:spLocks noGrp="1"/>
          </p:cNvSpPr>
          <p:nvPr>
            <p:ph type="title"/>
          </p:nvPr>
        </p:nvSpPr>
        <p:spPr/>
        <p:txBody>
          <a:bodyPr/>
          <a:lstStyle/>
          <a:p>
            <a:pPr algn="ctr"/>
            <a:r>
              <a:rPr lang="en-US" dirty="0" smtClean="0"/>
              <a:t>What is in my packet?</a:t>
            </a:r>
            <a:endParaRPr lang="en-US" dirty="0"/>
          </a:p>
        </p:txBody>
      </p:sp>
      <p:sp>
        <p:nvSpPr>
          <p:cNvPr id="4" name="Slide Number Placeholder 3"/>
          <p:cNvSpPr>
            <a:spLocks noGrp="1"/>
          </p:cNvSpPr>
          <p:nvPr>
            <p:ph type="sldNum" sz="quarter" idx="12"/>
          </p:nvPr>
        </p:nvSpPr>
        <p:spPr/>
        <p:txBody>
          <a:bodyPr/>
          <a:lstStyle/>
          <a:p>
            <a:fld id="{A1E5B8EE-8B77-44FD-B0AF-914BD227BE08}" type="slidenum">
              <a:rPr lang="en-US" smtClean="0"/>
              <a:t>4</a:t>
            </a:fld>
            <a:endParaRPr lang="en-US" dirty="0"/>
          </a:p>
        </p:txBody>
      </p:sp>
    </p:spTree>
    <p:extLst>
      <p:ext uri="{BB962C8B-B14F-4D97-AF65-F5344CB8AC3E}">
        <p14:creationId xmlns:p14="http://schemas.microsoft.com/office/powerpoint/2010/main" val="30829129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400" dirty="0">
                <a:effectLst>
                  <a:outerShdw blurRad="38100" dist="38100" dir="2700000" algn="tl">
                    <a:srgbClr val="000000">
                      <a:alpha val="43137"/>
                    </a:srgbClr>
                  </a:outerShdw>
                </a:effectLst>
                <a:latin typeface="Palatino Linotype" pitchFamily="18" charset="0"/>
              </a:rPr>
              <a:t>Employer rates for a Fiscal Year are set based upon a valuation 2 years prior.</a:t>
            </a:r>
          </a:p>
          <a:p>
            <a:pPr lvl="1"/>
            <a:r>
              <a:rPr lang="en-US" sz="2400" dirty="0">
                <a:effectLst>
                  <a:outerShdw blurRad="38100" dist="38100" dir="2700000" algn="tl">
                    <a:srgbClr val="000000">
                      <a:alpha val="43137"/>
                    </a:srgbClr>
                  </a:outerShdw>
                </a:effectLst>
                <a:latin typeface="Palatino Linotype" pitchFamily="18" charset="0"/>
              </a:rPr>
              <a:t>For FY 2016 (begins 10/1/15), the employer rate is set from the 9/30/13 valuation</a:t>
            </a:r>
          </a:p>
          <a:p>
            <a:r>
              <a:rPr lang="en-US" sz="2400" dirty="0">
                <a:effectLst>
                  <a:outerShdw blurRad="38100" dist="38100" dir="2700000" algn="tl">
                    <a:srgbClr val="000000">
                      <a:alpha val="43137"/>
                    </a:srgbClr>
                  </a:outerShdw>
                </a:effectLst>
                <a:latin typeface="Palatino Linotype" pitchFamily="18" charset="0"/>
              </a:rPr>
              <a:t>The 9/30/2013 valuation was mailed to each agency in summer 2014.</a:t>
            </a:r>
          </a:p>
          <a:p>
            <a:r>
              <a:rPr lang="en-US" sz="2400" dirty="0">
                <a:effectLst>
                  <a:outerShdw blurRad="38100" dist="38100" dir="2700000" algn="tl">
                    <a:srgbClr val="000000">
                      <a:alpha val="43137"/>
                    </a:srgbClr>
                  </a:outerShdw>
                </a:effectLst>
                <a:latin typeface="Palatino Linotype" pitchFamily="18" charset="0"/>
              </a:rPr>
              <a:t>There are rare instances when the rate may change prior to its effective date:</a:t>
            </a:r>
          </a:p>
          <a:p>
            <a:pPr lvl="1"/>
            <a:r>
              <a:rPr lang="en-US" sz="2400" dirty="0">
                <a:effectLst>
                  <a:outerShdw blurRad="38100" dist="38100" dir="2700000" algn="tl">
                    <a:srgbClr val="000000">
                      <a:alpha val="43137"/>
                    </a:srgbClr>
                  </a:outerShdw>
                </a:effectLst>
                <a:latin typeface="Palatino Linotype" pitchFamily="18" charset="0"/>
              </a:rPr>
              <a:t>Oct 2014 Cola to be funded in FY 2016</a:t>
            </a:r>
          </a:p>
          <a:p>
            <a:pPr lvl="1"/>
            <a:r>
              <a:rPr lang="en-US" sz="2400" dirty="0">
                <a:effectLst>
                  <a:outerShdw blurRad="38100" dist="38100" dir="2700000" algn="tl">
                    <a:srgbClr val="000000">
                      <a:alpha val="43137"/>
                    </a:srgbClr>
                  </a:outerShdw>
                </a:effectLst>
                <a:latin typeface="Palatino Linotype" pitchFamily="18" charset="0"/>
              </a:rPr>
              <a:t>Changes in assumptions specific to an agency such as declining payroll that require an increase to the rate</a:t>
            </a:r>
          </a:p>
          <a:p>
            <a:r>
              <a:rPr lang="en-US" sz="2400" dirty="0">
                <a:effectLst>
                  <a:outerShdw blurRad="38100" dist="38100" dir="2700000" algn="tl">
                    <a:srgbClr val="000000">
                      <a:alpha val="43137"/>
                    </a:srgbClr>
                  </a:outerShdw>
                </a:effectLst>
                <a:latin typeface="Palatino Linotype" pitchFamily="18" charset="0"/>
              </a:rPr>
              <a:t>July prior to effective date of change, RSA will send a reminder letter related to appropriate rate to use 10/1</a:t>
            </a:r>
          </a:p>
          <a:p>
            <a:pPr marL="393192" lvl="1" indent="0">
              <a:buNone/>
            </a:pPr>
            <a:endParaRPr lang="en-US" sz="2400" dirty="0">
              <a:solidFill>
                <a:schemeClr val="tx2"/>
              </a:solidFill>
              <a:effectLst>
                <a:outerShdw blurRad="31750" dist="25400" dir="5400000" algn="tl" rotWithShape="0">
                  <a:srgbClr val="000000">
                    <a:alpha val="25000"/>
                  </a:srgbClr>
                </a:outerShdw>
              </a:effectLst>
              <a:latin typeface="Palatino Linotype" pitchFamily="18" charset="0"/>
              <a:ea typeface="+mj-ea"/>
              <a:cs typeface="+mj-cs"/>
            </a:endParaRPr>
          </a:p>
        </p:txBody>
      </p:sp>
      <p:sp>
        <p:nvSpPr>
          <p:cNvPr id="3" name="Slide Number Placeholder 2"/>
          <p:cNvSpPr>
            <a:spLocks noGrp="1"/>
          </p:cNvSpPr>
          <p:nvPr>
            <p:ph type="sldNum" sz="quarter" idx="12"/>
          </p:nvPr>
        </p:nvSpPr>
        <p:spPr/>
        <p:txBody>
          <a:bodyPr/>
          <a:lstStyle/>
          <a:p>
            <a:fld id="{A1E5B8EE-8B77-44FD-B0AF-914BD227BE08}" type="slidenum">
              <a:rPr lang="en-US" smtClean="0"/>
              <a:t>40</a:t>
            </a:fld>
            <a:endParaRPr lang="en-US" dirty="0"/>
          </a:p>
        </p:txBody>
      </p:sp>
      <p:sp>
        <p:nvSpPr>
          <p:cNvPr id="4" name="Title 3"/>
          <p:cNvSpPr>
            <a:spLocks noGrp="1"/>
          </p:cNvSpPr>
          <p:nvPr>
            <p:ph type="title"/>
          </p:nvPr>
        </p:nvSpPr>
        <p:spPr/>
        <p:txBody>
          <a:bodyPr>
            <a:normAutofit/>
          </a:bodyPr>
          <a:lstStyle/>
          <a:p>
            <a:r>
              <a:rPr lang="en-US" sz="3600" dirty="0">
                <a:latin typeface="Palatino Linotype" pitchFamily="18" charset="0"/>
              </a:rPr>
              <a:t>Employer Rate Notifications</a:t>
            </a:r>
          </a:p>
        </p:txBody>
      </p:sp>
    </p:spTree>
    <p:extLst>
      <p:ext uri="{BB962C8B-B14F-4D97-AF65-F5344CB8AC3E}">
        <p14:creationId xmlns:p14="http://schemas.microsoft.com/office/powerpoint/2010/main" val="344862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1E5B8EE-8B77-44FD-B0AF-914BD227BE08}" type="slidenum">
              <a:rPr lang="en-US" smtClean="0"/>
              <a:t>5</a:t>
            </a:fld>
            <a:endParaRPr lang="en-US" dirty="0"/>
          </a:p>
        </p:txBody>
      </p:sp>
      <p:sp>
        <p:nvSpPr>
          <p:cNvPr id="6" name="Title 2"/>
          <p:cNvSpPr>
            <a:spLocks noGrp="1"/>
          </p:cNvSpPr>
          <p:nvPr>
            <p:ph type="title"/>
          </p:nvPr>
        </p:nvSpPr>
        <p:spPr/>
        <p:txBody>
          <a:bodyPr>
            <a:normAutofit/>
          </a:bodyPr>
          <a:lstStyle/>
          <a:p>
            <a:pPr algn="ctr"/>
            <a:r>
              <a:rPr lang="en-US" sz="3700" dirty="0" smtClean="0">
                <a:latin typeface="Palatino Linotype" pitchFamily="18" charset="0"/>
              </a:rPr>
              <a:t>Overall Memo on Audit Approach</a:t>
            </a:r>
            <a:endParaRPr lang="en-US" sz="3700" dirty="0">
              <a:latin typeface="Palatino Linotype" pitchFamily="18" charset="0"/>
            </a:endParaRPr>
          </a:p>
        </p:txBody>
      </p:sp>
      <p:pic>
        <p:nvPicPr>
          <p:cNvPr id="7" name="Content Placeholder 6"/>
          <p:cNvPicPr>
            <a:picLocks noGrp="1" noChangeAspect="1"/>
          </p:cNvPicPr>
          <p:nvPr>
            <p:ph idx="1"/>
          </p:nvPr>
        </p:nvPicPr>
        <p:blipFill>
          <a:blip r:embed="rId2"/>
          <a:stretch>
            <a:fillRect/>
          </a:stretch>
        </p:blipFill>
        <p:spPr>
          <a:xfrm>
            <a:off x="1384243" y="1481138"/>
            <a:ext cx="6375513" cy="4525962"/>
          </a:xfrm>
          <a:prstGeom prst="rect">
            <a:avLst/>
          </a:prstGeom>
          <a:effectLst>
            <a:innerShdw blurRad="114300">
              <a:prstClr val="black"/>
            </a:innerShdw>
          </a:effectLst>
        </p:spPr>
      </p:pic>
    </p:spTree>
    <p:extLst>
      <p:ext uri="{BB962C8B-B14F-4D97-AF65-F5344CB8AC3E}">
        <p14:creationId xmlns:p14="http://schemas.microsoft.com/office/powerpoint/2010/main" val="36535635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3700" dirty="0" smtClean="0">
                <a:latin typeface="Palatino Linotype" pitchFamily="18" charset="0"/>
              </a:rPr>
              <a:t>Overall Memo on Audit Approach</a:t>
            </a:r>
            <a:endParaRPr lang="en-US" sz="3700" dirty="0">
              <a:latin typeface="Palatino Linotype" pitchFamily="18" charset="0"/>
            </a:endParaRPr>
          </a:p>
        </p:txBody>
      </p:sp>
      <p:sp>
        <p:nvSpPr>
          <p:cNvPr id="5" name="Content Placeholder 4"/>
          <p:cNvSpPr>
            <a:spLocks noGrp="1"/>
          </p:cNvSpPr>
          <p:nvPr>
            <p:ph idx="1"/>
          </p:nvPr>
        </p:nvSpPr>
        <p:spPr>
          <a:noFill/>
          <a:effectLst>
            <a:glow rad="228600">
              <a:schemeClr val="accent2">
                <a:satMod val="175000"/>
                <a:alpha val="40000"/>
              </a:schemeClr>
            </a:glow>
          </a:effectLst>
        </p:spPr>
        <p:txBody>
          <a:bodyPr>
            <a:normAutofit/>
            <a:scene3d>
              <a:camera prst="orthographicFront"/>
              <a:lightRig rig="sunset" dir="t">
                <a:rot lat="0" lon="0" rev="4800000"/>
              </a:lightRig>
            </a:scene3d>
          </a:bodyPr>
          <a:lstStyle/>
          <a:p>
            <a:r>
              <a:rPr lang="en-US" sz="2400" dirty="0">
                <a:effectLst>
                  <a:outerShdw blurRad="38100" dist="38100" dir="2700000" algn="tl">
                    <a:srgbClr val="000000">
                      <a:alpha val="43137"/>
                    </a:srgbClr>
                  </a:outerShdw>
                </a:effectLst>
                <a:latin typeface="Palatino Linotype" pitchFamily="18" charset="0"/>
              </a:rPr>
              <a:t>AICPA Whitepapers published by State and Local Government Expert Panel</a:t>
            </a:r>
          </a:p>
          <a:p>
            <a:pPr lvl="1"/>
            <a:r>
              <a:rPr lang="en-US" sz="2200" dirty="0">
                <a:effectLst>
                  <a:outerShdw blurRad="38100" dist="38100" dir="2700000" algn="tl">
                    <a:srgbClr val="000000">
                      <a:alpha val="43137"/>
                    </a:srgbClr>
                  </a:outerShdw>
                </a:effectLst>
                <a:latin typeface="Palatino Linotype" pitchFamily="18" charset="0"/>
              </a:rPr>
              <a:t>Governmental Employer Participation in Agent Multiple-Employer Plans:  Issues Related to Information for Employer Reporting </a:t>
            </a:r>
          </a:p>
          <a:p>
            <a:r>
              <a:rPr lang="en-US" sz="2400" dirty="0">
                <a:effectLst>
                  <a:outerShdw blurRad="38100" dist="38100" dir="2700000" algn="tl">
                    <a:srgbClr val="000000">
                      <a:alpha val="43137"/>
                    </a:srgbClr>
                  </a:outerShdw>
                </a:effectLst>
                <a:latin typeface="Palatino Linotype" pitchFamily="18" charset="0"/>
              </a:rPr>
              <a:t>Description of Schedule of Changes in Fiduciary Net Position by Employer</a:t>
            </a:r>
          </a:p>
          <a:p>
            <a:r>
              <a:rPr lang="en-US" sz="2400" dirty="0" smtClean="0">
                <a:effectLst>
                  <a:outerShdw blurRad="38100" dist="38100" dir="2700000" algn="tl">
                    <a:srgbClr val="000000">
                      <a:alpha val="43137"/>
                    </a:srgbClr>
                  </a:outerShdw>
                </a:effectLst>
                <a:latin typeface="Palatino Linotype" pitchFamily="18" charset="0"/>
              </a:rPr>
              <a:t>List of all reports provided</a:t>
            </a:r>
          </a:p>
          <a:p>
            <a:r>
              <a:rPr lang="en-US" sz="2400" dirty="0" smtClean="0">
                <a:effectLst>
                  <a:outerShdw blurRad="38100" dist="38100" dir="2700000" algn="tl">
                    <a:srgbClr val="000000">
                      <a:alpha val="43137"/>
                    </a:srgbClr>
                  </a:outerShdw>
                </a:effectLst>
                <a:latin typeface="Palatino Linotype" pitchFamily="18" charset="0"/>
              </a:rPr>
              <a:t>Note:  Provide a copy of all materials to your auditor</a:t>
            </a:r>
            <a:endParaRPr lang="en-US" sz="2400" dirty="0">
              <a:effectLst>
                <a:outerShdw blurRad="38100" dist="38100" dir="2700000" algn="tl">
                  <a:srgbClr val="000000">
                    <a:alpha val="43137"/>
                  </a:srgbClr>
                </a:outerShdw>
              </a:effectLst>
              <a:latin typeface="Palatino Linotype" pitchFamily="18" charset="0"/>
            </a:endParaRPr>
          </a:p>
        </p:txBody>
      </p:sp>
      <p:sp>
        <p:nvSpPr>
          <p:cNvPr id="2" name="Slide Number Placeholder 1"/>
          <p:cNvSpPr>
            <a:spLocks noGrp="1"/>
          </p:cNvSpPr>
          <p:nvPr>
            <p:ph type="sldNum" sz="quarter" idx="12"/>
          </p:nvPr>
        </p:nvSpPr>
        <p:spPr/>
        <p:txBody>
          <a:bodyPr/>
          <a:lstStyle/>
          <a:p>
            <a:fld id="{A1E5B8EE-8B77-44FD-B0AF-914BD227BE08}" type="slidenum">
              <a:rPr lang="en-US" smtClean="0"/>
              <a:t>6</a:t>
            </a:fld>
            <a:endParaRPr lang="en-US" dirty="0"/>
          </a:p>
        </p:txBody>
      </p:sp>
    </p:spTree>
    <p:extLst>
      <p:ext uri="{BB962C8B-B14F-4D97-AF65-F5344CB8AC3E}">
        <p14:creationId xmlns:p14="http://schemas.microsoft.com/office/powerpoint/2010/main" val="21091373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762000"/>
          </a:xfrm>
        </p:spPr>
        <p:txBody>
          <a:bodyPr>
            <a:normAutofit/>
          </a:bodyPr>
          <a:lstStyle/>
          <a:p>
            <a:pPr algn="ctr"/>
            <a:r>
              <a:rPr lang="en-US" sz="4400" dirty="0">
                <a:latin typeface="Palatino Linotype" pitchFamily="18" charset="0"/>
              </a:rPr>
              <a:t>GASB </a:t>
            </a:r>
            <a:r>
              <a:rPr lang="en-US" sz="4400" dirty="0" smtClean="0">
                <a:latin typeface="Palatino Linotype" pitchFamily="18" charset="0"/>
              </a:rPr>
              <a:t>Statement 68</a:t>
            </a:r>
            <a:endParaRPr lang="en-US" sz="3600" dirty="0">
              <a:latin typeface="Palatino Linotype" pitchFamily="18" charset="0"/>
            </a:endParaRPr>
          </a:p>
        </p:txBody>
      </p:sp>
      <p:sp>
        <p:nvSpPr>
          <p:cNvPr id="3" name="Content Placeholder 2"/>
          <p:cNvSpPr>
            <a:spLocks noGrp="1"/>
          </p:cNvSpPr>
          <p:nvPr>
            <p:ph idx="1"/>
          </p:nvPr>
        </p:nvSpPr>
        <p:spPr>
          <a:xfrm>
            <a:off x="152400" y="1295400"/>
            <a:ext cx="8686800" cy="4419600"/>
          </a:xfrm>
        </p:spPr>
        <p:txBody>
          <a:bodyPr>
            <a:normAutofit fontScale="77500" lnSpcReduction="20000"/>
          </a:bodyPr>
          <a:lstStyle/>
          <a:p>
            <a:pPr marL="109728" lvl="0" indent="0" algn="just">
              <a:buNone/>
            </a:pPr>
            <a:r>
              <a:rPr lang="en-US" sz="2600" dirty="0">
                <a:effectLst>
                  <a:outerShdw blurRad="38100" dist="38100" dir="2700000" algn="tl">
                    <a:srgbClr val="000000">
                      <a:alpha val="43137"/>
                    </a:srgbClr>
                  </a:outerShdw>
                </a:effectLst>
                <a:latin typeface="Palatino Linotype" pitchFamily="18" charset="0"/>
              </a:rPr>
              <a:t>Each Local employer in ERS stands alone. Benefit payments will be made to the extent your plan has assets from which benefits can be paid. If the assets in </a:t>
            </a:r>
            <a:r>
              <a:rPr lang="en-US" sz="2600" dirty="0" smtClean="0">
                <a:effectLst>
                  <a:outerShdw blurRad="38100" dist="38100" dir="2700000" algn="tl">
                    <a:srgbClr val="000000">
                      <a:alpha val="43137"/>
                    </a:srgbClr>
                  </a:outerShdw>
                </a:effectLst>
                <a:latin typeface="Palatino Linotype" pitchFamily="18" charset="0"/>
              </a:rPr>
              <a:t>your </a:t>
            </a:r>
            <a:r>
              <a:rPr lang="en-US" sz="2600" dirty="0">
                <a:effectLst>
                  <a:outerShdw blurRad="38100" dist="38100" dir="2700000" algn="tl">
                    <a:srgbClr val="000000">
                      <a:alpha val="43137"/>
                    </a:srgbClr>
                  </a:outerShdw>
                </a:effectLst>
                <a:latin typeface="Palatino Linotype" pitchFamily="18" charset="0"/>
              </a:rPr>
              <a:t>plan are depleted, the responsibility for funding future benefit payments is the employer, not RSA. Because of this, GASB Statement 68 replaces the financial reporting requirements under GASB Statement 27 for participating employers in public pension plans. Major financial reporting and accounting changes for </a:t>
            </a:r>
            <a:r>
              <a:rPr lang="en-US" sz="2600" dirty="0" smtClean="0">
                <a:effectLst>
                  <a:outerShdw blurRad="38100" dist="38100" dir="2700000" algn="tl">
                    <a:srgbClr val="000000">
                      <a:alpha val="43137"/>
                    </a:srgbClr>
                  </a:outerShdw>
                </a:effectLst>
                <a:latin typeface="Palatino Linotype" pitchFamily="18" charset="0"/>
              </a:rPr>
              <a:t>agent </a:t>
            </a:r>
            <a:r>
              <a:rPr lang="en-US" sz="2600" dirty="0">
                <a:effectLst>
                  <a:outerShdw blurRad="38100" dist="38100" dir="2700000" algn="tl">
                    <a:srgbClr val="000000">
                      <a:alpha val="43137"/>
                    </a:srgbClr>
                  </a:outerShdw>
                </a:effectLst>
                <a:latin typeface="Palatino Linotype" pitchFamily="18" charset="0"/>
              </a:rPr>
              <a:t>multiple employer plans include recognizing and reporting:</a:t>
            </a:r>
          </a:p>
          <a:p>
            <a:pPr marL="109728" lvl="0" indent="0" algn="just">
              <a:buNone/>
            </a:pPr>
            <a:endParaRPr lang="en-US" sz="2600" dirty="0">
              <a:effectLst>
                <a:outerShdw blurRad="38100" dist="38100" dir="2700000" algn="tl">
                  <a:srgbClr val="000000">
                    <a:alpha val="43137"/>
                  </a:srgbClr>
                </a:outerShdw>
              </a:effectLst>
              <a:latin typeface="Palatino Linotype" pitchFamily="18" charset="0"/>
            </a:endParaRPr>
          </a:p>
          <a:p>
            <a:pPr marL="822960" lvl="1" indent="-457200" algn="just">
              <a:buFont typeface="+mj-lt"/>
              <a:buAutoNum type="arabicPeriod"/>
            </a:pPr>
            <a:r>
              <a:rPr lang="en-US" sz="2600" dirty="0">
                <a:effectLst>
                  <a:outerShdw blurRad="38100" dist="38100" dir="2700000" algn="tl">
                    <a:srgbClr val="000000">
                      <a:alpha val="43137"/>
                    </a:srgbClr>
                  </a:outerShdw>
                </a:effectLst>
                <a:latin typeface="Palatino Linotype" pitchFamily="18" charset="0"/>
              </a:rPr>
              <a:t>Liability for your net pension </a:t>
            </a:r>
            <a:r>
              <a:rPr lang="en-US" sz="2600" dirty="0" smtClean="0">
                <a:effectLst>
                  <a:outerShdw blurRad="38100" dist="38100" dir="2700000" algn="tl">
                    <a:srgbClr val="000000">
                      <a:alpha val="43137"/>
                    </a:srgbClr>
                  </a:outerShdw>
                </a:effectLst>
                <a:latin typeface="Palatino Linotype" pitchFamily="18" charset="0"/>
              </a:rPr>
              <a:t>liability (if over 100% funded, record an asset)</a:t>
            </a:r>
            <a:endParaRPr lang="en-US" sz="2600" dirty="0">
              <a:effectLst>
                <a:outerShdw blurRad="38100" dist="38100" dir="2700000" algn="tl">
                  <a:srgbClr val="000000">
                    <a:alpha val="43137"/>
                  </a:srgbClr>
                </a:outerShdw>
              </a:effectLst>
              <a:latin typeface="Palatino Linotype" pitchFamily="18" charset="0"/>
            </a:endParaRPr>
          </a:p>
          <a:p>
            <a:pPr marL="822960" lvl="1" indent="-457200" algn="just">
              <a:buFont typeface="+mj-lt"/>
              <a:buAutoNum type="arabicPeriod"/>
            </a:pPr>
            <a:r>
              <a:rPr lang="en-US" sz="2600" dirty="0">
                <a:effectLst>
                  <a:outerShdw blurRad="38100" dist="38100" dir="2700000" algn="tl">
                    <a:srgbClr val="000000">
                      <a:alpha val="43137"/>
                    </a:srgbClr>
                  </a:outerShdw>
                </a:effectLst>
                <a:latin typeface="Palatino Linotype" pitchFamily="18" charset="0"/>
              </a:rPr>
              <a:t>Your pension related deferrals and collective pension expense</a:t>
            </a:r>
          </a:p>
          <a:p>
            <a:pPr marL="822960" lvl="1" indent="-457200" algn="just">
              <a:buFont typeface="+mj-lt"/>
              <a:buAutoNum type="arabicPeriod"/>
            </a:pPr>
            <a:r>
              <a:rPr lang="en-US" sz="2600" dirty="0">
                <a:effectLst>
                  <a:outerShdw blurRad="38100" dist="38100" dir="2700000" algn="tl">
                    <a:srgbClr val="000000">
                      <a:alpha val="43137"/>
                    </a:srgbClr>
                  </a:outerShdw>
                </a:effectLst>
                <a:latin typeface="Palatino Linotype" pitchFamily="18" charset="0"/>
              </a:rPr>
              <a:t>Deferred Inflows and Outflows of Resources (GASB 71 related to Employer Contributions)</a:t>
            </a:r>
          </a:p>
          <a:p>
            <a:pPr marL="822960" lvl="1" indent="-457200" algn="just">
              <a:buFont typeface="+mj-lt"/>
              <a:buAutoNum type="arabicPeriod"/>
            </a:pPr>
            <a:r>
              <a:rPr lang="en-US" sz="2600" dirty="0">
                <a:effectLst>
                  <a:outerShdw blurRad="38100" dist="38100" dir="2700000" algn="tl">
                    <a:srgbClr val="000000">
                      <a:alpha val="43137"/>
                    </a:srgbClr>
                  </a:outerShdw>
                </a:effectLst>
                <a:latin typeface="Palatino Linotype" pitchFamily="18" charset="0"/>
              </a:rPr>
              <a:t>Additional Note Disclosures and Required Supplementary Information (RSI)</a:t>
            </a:r>
          </a:p>
          <a:p>
            <a:pPr marL="822960" lvl="1" indent="-457200" algn="just">
              <a:buFont typeface="+mj-lt"/>
              <a:buAutoNum type="arabicPeriod"/>
            </a:pPr>
            <a:endParaRPr lang="en-US" sz="2200" dirty="0" smtClean="0">
              <a:latin typeface="Palatino Linotype" pitchFamily="18" charset="0"/>
            </a:endParaRPr>
          </a:p>
          <a:p>
            <a:pPr marL="365760" lvl="1" indent="0" algn="just">
              <a:buNone/>
            </a:pPr>
            <a:endParaRPr lang="en-US" sz="2200" dirty="0">
              <a:latin typeface="Palatino Linotype" pitchFamily="18" charset="0"/>
            </a:endParaRPr>
          </a:p>
          <a:p>
            <a:pPr lvl="1"/>
            <a:endParaRPr lang="en-US" sz="2800" dirty="0" smtClean="0">
              <a:latin typeface="Palatino Linotype" pitchFamily="18" charset="0"/>
            </a:endParaRPr>
          </a:p>
          <a:p>
            <a:endParaRPr lang="en-US" sz="3200" dirty="0" smtClean="0">
              <a:latin typeface="Palatino Linotype" pitchFamily="18" charset="0"/>
            </a:endParaRPr>
          </a:p>
        </p:txBody>
      </p:sp>
      <p:sp>
        <p:nvSpPr>
          <p:cNvPr id="4" name="Slide Number Placeholder 3"/>
          <p:cNvSpPr>
            <a:spLocks noGrp="1"/>
          </p:cNvSpPr>
          <p:nvPr>
            <p:ph type="sldNum" sz="quarter" idx="12"/>
          </p:nvPr>
        </p:nvSpPr>
        <p:spPr/>
        <p:txBody>
          <a:bodyPr/>
          <a:lstStyle/>
          <a:p>
            <a:fld id="{A1E5B8EE-8B77-44FD-B0AF-914BD227BE08}" type="slidenum">
              <a:rPr lang="en-US" smtClean="0"/>
              <a:t>7</a:t>
            </a:fld>
            <a:endParaRPr lang="en-US" dirty="0"/>
          </a:p>
        </p:txBody>
      </p:sp>
    </p:spTree>
    <p:extLst>
      <p:ext uri="{BB962C8B-B14F-4D97-AF65-F5344CB8AC3E}">
        <p14:creationId xmlns:p14="http://schemas.microsoft.com/office/powerpoint/2010/main" val="21444847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1882595" y="1481138"/>
            <a:ext cx="5378810" cy="4525962"/>
          </a:xfrm>
          <a:prstGeom prst="rect">
            <a:avLst/>
          </a:prstGeom>
          <a:ln>
            <a:noFill/>
          </a:ln>
          <a:effectLst>
            <a:outerShdw blurRad="292100" dist="139700" dir="2700000" algn="tl" rotWithShape="0">
              <a:srgbClr val="333333">
                <a:alpha val="65000"/>
              </a:srgbClr>
            </a:outerShdw>
          </a:effectLst>
        </p:spPr>
      </p:pic>
      <p:sp>
        <p:nvSpPr>
          <p:cNvPr id="3" name="Slide Number Placeholder 2"/>
          <p:cNvSpPr>
            <a:spLocks noGrp="1"/>
          </p:cNvSpPr>
          <p:nvPr>
            <p:ph type="sldNum" sz="quarter" idx="12"/>
          </p:nvPr>
        </p:nvSpPr>
        <p:spPr/>
        <p:txBody>
          <a:bodyPr/>
          <a:lstStyle/>
          <a:p>
            <a:fld id="{A1E5B8EE-8B77-44FD-B0AF-914BD227BE08}" type="slidenum">
              <a:rPr lang="en-US" smtClean="0"/>
              <a:t>8</a:t>
            </a:fld>
            <a:endParaRPr lang="en-US" dirty="0"/>
          </a:p>
        </p:txBody>
      </p:sp>
      <p:sp>
        <p:nvSpPr>
          <p:cNvPr id="4" name="Title 3"/>
          <p:cNvSpPr>
            <a:spLocks noGrp="1"/>
          </p:cNvSpPr>
          <p:nvPr>
            <p:ph type="title"/>
          </p:nvPr>
        </p:nvSpPr>
        <p:spPr/>
        <p:txBody>
          <a:bodyPr/>
          <a:lstStyle/>
          <a:p>
            <a:pPr algn="ctr"/>
            <a:r>
              <a:rPr lang="en-US" sz="2400" dirty="0">
                <a:solidFill>
                  <a:srgbClr val="464646"/>
                </a:solidFill>
                <a:latin typeface="Palatino Linotype" pitchFamily="18" charset="0"/>
              </a:rPr>
              <a:t>Schedule of Changes in Fiduciary Net Position by Employer</a:t>
            </a:r>
            <a:endParaRPr lang="en-US" dirty="0"/>
          </a:p>
        </p:txBody>
      </p:sp>
    </p:spTree>
    <p:extLst>
      <p:ext uri="{BB962C8B-B14F-4D97-AF65-F5344CB8AC3E}">
        <p14:creationId xmlns:p14="http://schemas.microsoft.com/office/powerpoint/2010/main" val="2900860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762000"/>
          </a:xfrm>
        </p:spPr>
        <p:txBody>
          <a:bodyPr>
            <a:noAutofit/>
          </a:bodyPr>
          <a:lstStyle/>
          <a:p>
            <a:pPr algn="ctr"/>
            <a:r>
              <a:rPr lang="en-US" sz="2400" dirty="0" smtClean="0">
                <a:latin typeface="Palatino Linotype" pitchFamily="18" charset="0"/>
              </a:rPr>
              <a:t>Schedule of Changes in Fiduciary Net Position by Employer</a:t>
            </a:r>
            <a:endParaRPr lang="en-US" sz="2400" dirty="0">
              <a:latin typeface="Palatino Linotype" pitchFamily="18" charset="0"/>
            </a:endParaRPr>
          </a:p>
        </p:txBody>
      </p:sp>
      <p:sp>
        <p:nvSpPr>
          <p:cNvPr id="3" name="Content Placeholder 2"/>
          <p:cNvSpPr>
            <a:spLocks noGrp="1"/>
          </p:cNvSpPr>
          <p:nvPr>
            <p:ph idx="1"/>
          </p:nvPr>
        </p:nvSpPr>
        <p:spPr>
          <a:xfrm>
            <a:off x="152400" y="1295400"/>
            <a:ext cx="8686800" cy="4419600"/>
          </a:xfrm>
        </p:spPr>
        <p:txBody>
          <a:bodyPr>
            <a:normAutofit/>
          </a:bodyPr>
          <a:lstStyle/>
          <a:p>
            <a:pPr lvl="1"/>
            <a:r>
              <a:rPr lang="en-US" sz="2400" dirty="0">
                <a:effectLst>
                  <a:outerShdw blurRad="38100" dist="38100" dir="2700000" algn="tl">
                    <a:srgbClr val="000000">
                      <a:alpha val="43137"/>
                    </a:srgbClr>
                  </a:outerShdw>
                </a:effectLst>
                <a:latin typeface="Palatino Linotype" pitchFamily="18" charset="0"/>
              </a:rPr>
              <a:t>Specified Element Report</a:t>
            </a:r>
          </a:p>
          <a:p>
            <a:pPr lvl="1"/>
            <a:endParaRPr lang="en-US" sz="2400" dirty="0">
              <a:effectLst>
                <a:outerShdw blurRad="38100" dist="38100" dir="2700000" algn="tl">
                  <a:srgbClr val="000000">
                    <a:alpha val="43137"/>
                  </a:srgbClr>
                </a:outerShdw>
              </a:effectLst>
              <a:latin typeface="Palatino Linotype" pitchFamily="18" charset="0"/>
            </a:endParaRPr>
          </a:p>
          <a:p>
            <a:pPr lvl="1"/>
            <a:r>
              <a:rPr lang="en-US" sz="2400" dirty="0">
                <a:effectLst>
                  <a:outerShdw blurRad="38100" dist="38100" dir="2700000" algn="tl">
                    <a:srgbClr val="000000">
                      <a:alpha val="43137"/>
                    </a:srgbClr>
                  </a:outerShdw>
                </a:effectLst>
                <a:latin typeface="Palatino Linotype" pitchFamily="18" charset="0"/>
              </a:rPr>
              <a:t>Audit opinion by RSA auditors (pages </a:t>
            </a:r>
            <a:r>
              <a:rPr lang="en-US" sz="2400" dirty="0" smtClean="0">
                <a:effectLst>
                  <a:outerShdw blurRad="38100" dist="38100" dir="2700000" algn="tl">
                    <a:srgbClr val="000000">
                      <a:alpha val="43137"/>
                    </a:srgbClr>
                  </a:outerShdw>
                </a:effectLst>
                <a:latin typeface="Palatino Linotype" pitchFamily="18" charset="0"/>
              </a:rPr>
              <a:t>1-2 </a:t>
            </a:r>
            <a:r>
              <a:rPr lang="en-US" sz="2400" dirty="0">
                <a:effectLst>
                  <a:outerShdw blurRad="38100" dist="38100" dir="2700000" algn="tl">
                    <a:srgbClr val="000000">
                      <a:alpha val="43137"/>
                    </a:srgbClr>
                  </a:outerShdw>
                </a:effectLst>
                <a:latin typeface="Palatino Linotype" pitchFamily="18" charset="0"/>
              </a:rPr>
              <a:t>)</a:t>
            </a:r>
          </a:p>
          <a:p>
            <a:pPr lvl="1"/>
            <a:endParaRPr lang="en-US" sz="2400" dirty="0">
              <a:effectLst>
                <a:outerShdw blurRad="38100" dist="38100" dir="2700000" algn="tl">
                  <a:srgbClr val="000000">
                    <a:alpha val="43137"/>
                  </a:srgbClr>
                </a:outerShdw>
              </a:effectLst>
              <a:latin typeface="Palatino Linotype" pitchFamily="18" charset="0"/>
            </a:endParaRPr>
          </a:p>
          <a:p>
            <a:pPr lvl="1"/>
            <a:r>
              <a:rPr lang="en-US" sz="2400" dirty="0">
                <a:effectLst>
                  <a:outerShdw blurRad="38100" dist="38100" dir="2700000" algn="tl">
                    <a:srgbClr val="000000">
                      <a:alpha val="43137"/>
                    </a:srgbClr>
                  </a:outerShdw>
                </a:effectLst>
                <a:latin typeface="Palatino Linotype" pitchFamily="18" charset="0"/>
              </a:rPr>
              <a:t>Each employer’s change in fiduciary net position (pages </a:t>
            </a:r>
            <a:r>
              <a:rPr lang="en-US" sz="2400" dirty="0" smtClean="0">
                <a:effectLst>
                  <a:outerShdw blurRad="38100" dist="38100" dir="2700000" algn="tl">
                    <a:srgbClr val="000000">
                      <a:alpha val="43137"/>
                    </a:srgbClr>
                  </a:outerShdw>
                </a:effectLst>
                <a:latin typeface="Palatino Linotype" pitchFamily="18" charset="0"/>
              </a:rPr>
              <a:t>3-17 </a:t>
            </a:r>
            <a:r>
              <a:rPr lang="en-US" sz="2400" dirty="0">
                <a:effectLst>
                  <a:outerShdw blurRad="38100" dist="38100" dir="2700000" algn="tl">
                    <a:srgbClr val="000000">
                      <a:alpha val="43137"/>
                    </a:srgbClr>
                  </a:outerShdw>
                </a:effectLst>
                <a:latin typeface="Palatino Linotype" pitchFamily="18" charset="0"/>
              </a:rPr>
              <a:t>)</a:t>
            </a:r>
          </a:p>
          <a:p>
            <a:pPr lvl="1"/>
            <a:endParaRPr lang="en-US" sz="2400" dirty="0">
              <a:effectLst>
                <a:outerShdw blurRad="38100" dist="38100" dir="2700000" algn="tl">
                  <a:srgbClr val="000000">
                    <a:alpha val="43137"/>
                  </a:srgbClr>
                </a:outerShdw>
              </a:effectLst>
              <a:latin typeface="Palatino Linotype" pitchFamily="18" charset="0"/>
            </a:endParaRPr>
          </a:p>
          <a:p>
            <a:pPr lvl="1"/>
            <a:r>
              <a:rPr lang="en-US" sz="2400" dirty="0">
                <a:effectLst>
                  <a:outerShdw blurRad="38100" dist="38100" dir="2700000" algn="tl">
                    <a:srgbClr val="000000">
                      <a:alpha val="43137"/>
                    </a:srgbClr>
                  </a:outerShdw>
                </a:effectLst>
                <a:latin typeface="Palatino Linotype" pitchFamily="18" charset="0"/>
              </a:rPr>
              <a:t>Notes to schedules (pages </a:t>
            </a:r>
            <a:r>
              <a:rPr lang="en-US" sz="2400" dirty="0" smtClean="0">
                <a:effectLst>
                  <a:outerShdw blurRad="38100" dist="38100" dir="2700000" algn="tl">
                    <a:srgbClr val="000000">
                      <a:alpha val="43137"/>
                    </a:srgbClr>
                  </a:outerShdw>
                </a:effectLst>
                <a:latin typeface="Palatino Linotype" pitchFamily="18" charset="0"/>
              </a:rPr>
              <a:t>18-21)</a:t>
            </a:r>
            <a:endParaRPr lang="en-US" sz="2400" dirty="0">
              <a:effectLst>
                <a:outerShdw blurRad="38100" dist="38100" dir="2700000" algn="tl">
                  <a:srgbClr val="000000">
                    <a:alpha val="43137"/>
                  </a:srgbClr>
                </a:outerShdw>
              </a:effectLst>
              <a:latin typeface="Palatino Linotype" pitchFamily="18" charset="0"/>
            </a:endParaRPr>
          </a:p>
          <a:p>
            <a:pPr marL="822960" lvl="1" indent="-457200" algn="just">
              <a:buFont typeface="+mj-lt"/>
              <a:buAutoNum type="arabicPeriod"/>
            </a:pPr>
            <a:endParaRPr lang="en-US" sz="2200" dirty="0" smtClean="0">
              <a:latin typeface="Palatino Linotype" pitchFamily="18" charset="0"/>
            </a:endParaRPr>
          </a:p>
          <a:p>
            <a:pPr marL="365760" lvl="1" indent="0" algn="just">
              <a:buNone/>
            </a:pPr>
            <a:endParaRPr lang="en-US" sz="2200" dirty="0">
              <a:latin typeface="Palatino Linotype" pitchFamily="18" charset="0"/>
            </a:endParaRPr>
          </a:p>
          <a:p>
            <a:pPr lvl="1"/>
            <a:endParaRPr lang="en-US" sz="2800" dirty="0" smtClean="0">
              <a:latin typeface="Palatino Linotype" pitchFamily="18" charset="0"/>
            </a:endParaRPr>
          </a:p>
          <a:p>
            <a:endParaRPr lang="en-US" sz="3200" dirty="0" smtClean="0">
              <a:latin typeface="Palatino Linotype" pitchFamily="18" charset="0"/>
            </a:endParaRPr>
          </a:p>
        </p:txBody>
      </p:sp>
      <p:sp>
        <p:nvSpPr>
          <p:cNvPr id="4" name="Slide Number Placeholder 3"/>
          <p:cNvSpPr>
            <a:spLocks noGrp="1"/>
          </p:cNvSpPr>
          <p:nvPr>
            <p:ph type="sldNum" sz="quarter" idx="12"/>
          </p:nvPr>
        </p:nvSpPr>
        <p:spPr/>
        <p:txBody>
          <a:bodyPr/>
          <a:lstStyle/>
          <a:p>
            <a:fld id="{A1E5B8EE-8B77-44FD-B0AF-914BD227BE08}" type="slidenum">
              <a:rPr lang="en-US" smtClean="0"/>
              <a:t>9</a:t>
            </a:fld>
            <a:endParaRPr lang="en-US" dirty="0"/>
          </a:p>
        </p:txBody>
      </p:sp>
    </p:spTree>
    <p:extLst>
      <p:ext uri="{BB962C8B-B14F-4D97-AF65-F5344CB8AC3E}">
        <p14:creationId xmlns:p14="http://schemas.microsoft.com/office/powerpoint/2010/main" val="31761060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11214</TotalTime>
  <Words>3234</Words>
  <Application>Microsoft Office PowerPoint</Application>
  <PresentationFormat>On-screen Show (4:3)</PresentationFormat>
  <Paragraphs>732</Paragraphs>
  <Slides>40</Slides>
  <Notes>11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40</vt:i4>
      </vt:variant>
    </vt:vector>
  </HeadingPairs>
  <TitlesOfParts>
    <vt:vector size="50" baseType="lpstr">
      <vt:lpstr>Calibri</vt:lpstr>
      <vt:lpstr>Courier New</vt:lpstr>
      <vt:lpstr>Lucida Sans Unicode</vt:lpstr>
      <vt:lpstr>Palatino Linotype</vt:lpstr>
      <vt:lpstr>Times</vt:lpstr>
      <vt:lpstr>Verdana</vt:lpstr>
      <vt:lpstr>Wingdings</vt:lpstr>
      <vt:lpstr>Wingdings 2</vt:lpstr>
      <vt:lpstr>Wingdings 3</vt:lpstr>
      <vt:lpstr>Concourse</vt:lpstr>
      <vt:lpstr>   GASB 68  ERS- Agent Multiple Plan   Diane E. Scott, CPA, CGMA    Summer 2015  </vt:lpstr>
      <vt:lpstr>ERS Retirement  Employer Portal</vt:lpstr>
      <vt:lpstr>Project Schedule</vt:lpstr>
      <vt:lpstr>What is in my packet?</vt:lpstr>
      <vt:lpstr>Overall Memo on Audit Approach</vt:lpstr>
      <vt:lpstr>Overall Memo on Audit Approach</vt:lpstr>
      <vt:lpstr>GASB Statement 68</vt:lpstr>
      <vt:lpstr>Schedule of Changes in Fiduciary Net Position by Employer</vt:lpstr>
      <vt:lpstr>Schedule of Changes in Fiduciary Net Position by Employer</vt:lpstr>
      <vt:lpstr>Contribution – Employee (Member)</vt:lpstr>
      <vt:lpstr>ERS Employer Rate</vt:lpstr>
      <vt:lpstr>Contribution - Employer</vt:lpstr>
      <vt:lpstr>Contributions Used for Allocation Percentage</vt:lpstr>
      <vt:lpstr>Investment Income</vt:lpstr>
      <vt:lpstr>A-lign SOC 1 Type 2 Report</vt:lpstr>
      <vt:lpstr>Report on Management’s Description of Retirement Systems of Alabama’s System and the Suitability of the Design and Operating Effectiveness of Controls</vt:lpstr>
      <vt:lpstr>SOC 1 Type 2 Report—Why do I need this?</vt:lpstr>
      <vt:lpstr>Examples of User Entity Controls</vt:lpstr>
      <vt:lpstr>Note Disclosures and Required Supplementary Information</vt:lpstr>
      <vt:lpstr>Note Disclosures and Required Supplementary Information</vt:lpstr>
      <vt:lpstr>Important Dates</vt:lpstr>
      <vt:lpstr>Note Disclosures and Required Supplementary Information (RSI)</vt:lpstr>
      <vt:lpstr>PowerPoint Presentation</vt:lpstr>
      <vt:lpstr>Schedule of Contributions</vt:lpstr>
      <vt:lpstr>Covered/Pensionable Payroll</vt:lpstr>
      <vt:lpstr>Employer Valuation Data—Actuarial Certification Letter</vt:lpstr>
      <vt:lpstr>Employer Valuation Data</vt:lpstr>
      <vt:lpstr>Employer Valuation Data-Footnotes</vt:lpstr>
      <vt:lpstr>SEIR- Single Equivalent Interest Rate</vt:lpstr>
      <vt:lpstr>Employer Valuation Data—Journal Entries</vt:lpstr>
      <vt:lpstr>Net Pension Liability Example Net Assets Remain Positive</vt:lpstr>
      <vt:lpstr>Net Pension Liability Example Net Assets are Negative</vt:lpstr>
      <vt:lpstr>Deferred Inflows and Outflows  of Resources</vt:lpstr>
      <vt:lpstr>Pension Expense</vt:lpstr>
      <vt:lpstr>What if my Year End is 6/30?</vt:lpstr>
      <vt:lpstr>What if my year end is 12/31?</vt:lpstr>
      <vt:lpstr>What if my year end is 3/31?</vt:lpstr>
      <vt:lpstr>What if my year end is another month?</vt:lpstr>
      <vt:lpstr>Is this info on the RSA website?</vt:lpstr>
      <vt:lpstr>Employer Rate Notifications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Conference Slides</dc:title>
  <dc:creator>Miller G. Wallace</dc:creator>
  <cp:lastModifiedBy>Taylor Benefield</cp:lastModifiedBy>
  <cp:revision>543</cp:revision>
  <cp:lastPrinted>2015-06-04T21:58:40Z</cp:lastPrinted>
  <dcterms:created xsi:type="dcterms:W3CDTF">2012-05-24T19:38:23Z</dcterms:created>
  <dcterms:modified xsi:type="dcterms:W3CDTF">2015-06-25T13:53:51Z</dcterms:modified>
</cp:coreProperties>
</file>